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7" r:id="rId3"/>
    <p:sldId id="260" r:id="rId4"/>
    <p:sldId id="261" r:id="rId5"/>
    <p:sldId id="293" r:id="rId6"/>
    <p:sldId id="294" r:id="rId7"/>
    <p:sldId id="264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B3F24"/>
    <a:srgbClr val="7C3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0C8B1-0457-4A67-93FF-031DC80F6AA3}" v="50" dt="2025-07-26T17:09:07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9" autoAdjust="0"/>
    <p:restoredTop sz="94660"/>
  </p:normalViewPr>
  <p:slideViewPr>
    <p:cSldViewPr snapToGrid="0">
      <p:cViewPr varScale="1">
        <p:scale>
          <a:sx n="59" d="100"/>
          <a:sy n="59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KANOJIYA" userId="86f22038e7b5dae0" providerId="LiveId" clId="{92A0C8B1-0457-4A67-93FF-031DC80F6AA3}"/>
    <pc:docChg chg="undo custSel addSld delSld modSld sldOrd">
      <pc:chgData name="KRISHNA KANOJIYA" userId="86f22038e7b5dae0" providerId="LiveId" clId="{92A0C8B1-0457-4A67-93FF-031DC80F6AA3}" dt="2025-07-26T17:38:56.202" v="391"/>
      <pc:docMkLst>
        <pc:docMk/>
      </pc:docMkLst>
      <pc:sldChg chg="addSp modSp mod">
        <pc:chgData name="KRISHNA KANOJIYA" userId="86f22038e7b5dae0" providerId="LiveId" clId="{92A0C8B1-0457-4A67-93FF-031DC80F6AA3}" dt="2025-07-26T17:09:53.757" v="376" actId="403"/>
        <pc:sldMkLst>
          <pc:docMk/>
          <pc:sldMk cId="245523176" sldId="257"/>
        </pc:sldMkLst>
        <pc:spChg chg="mod">
          <ac:chgData name="KRISHNA KANOJIYA" userId="86f22038e7b5dae0" providerId="LiveId" clId="{92A0C8B1-0457-4A67-93FF-031DC80F6AA3}" dt="2025-07-26T17:09:53.757" v="376" actId="403"/>
          <ac:spMkLst>
            <pc:docMk/>
            <pc:sldMk cId="245523176" sldId="257"/>
            <ac:spMk id="11" creationId="{2AA2AE90-1312-387E-FEC4-CD9F4E146A4E}"/>
          </ac:spMkLst>
        </pc:spChg>
        <pc:spChg chg="add mod">
          <ac:chgData name="KRISHNA KANOJIYA" userId="86f22038e7b5dae0" providerId="LiveId" clId="{92A0C8B1-0457-4A67-93FF-031DC80F6AA3}" dt="2025-07-26T17:04:31.262" v="329" actId="14100"/>
          <ac:spMkLst>
            <pc:docMk/>
            <pc:sldMk cId="245523176" sldId="257"/>
            <ac:spMk id="14" creationId="{622D7397-F680-0AD7-07F5-3786601E9B56}"/>
          </ac:spMkLst>
        </pc:spChg>
        <pc:spChg chg="add mod">
          <ac:chgData name="KRISHNA KANOJIYA" userId="86f22038e7b5dae0" providerId="LiveId" clId="{92A0C8B1-0457-4A67-93FF-031DC80F6AA3}" dt="2025-07-26T17:04:47.898" v="334" actId="6549"/>
          <ac:spMkLst>
            <pc:docMk/>
            <pc:sldMk cId="245523176" sldId="257"/>
            <ac:spMk id="15" creationId="{C53A207F-74B5-4B7E-22E7-7979F8B82C2E}"/>
          </ac:spMkLst>
        </pc:spChg>
        <pc:spChg chg="add mod">
          <ac:chgData name="KRISHNA KANOJIYA" userId="86f22038e7b5dae0" providerId="LiveId" clId="{92A0C8B1-0457-4A67-93FF-031DC80F6AA3}" dt="2025-07-26T17:04:43.763" v="333" actId="14100"/>
          <ac:spMkLst>
            <pc:docMk/>
            <pc:sldMk cId="245523176" sldId="257"/>
            <ac:spMk id="17" creationId="{7AA3A068-4173-7AF6-4FD1-98E7768398E8}"/>
          </ac:spMkLst>
        </pc:spChg>
      </pc:sldChg>
      <pc:sldChg chg="delSp modSp mod">
        <pc:chgData name="KRISHNA KANOJIYA" userId="86f22038e7b5dae0" providerId="LiveId" clId="{92A0C8B1-0457-4A67-93FF-031DC80F6AA3}" dt="2025-07-26T16:58:02.807" v="297" actId="1036"/>
        <pc:sldMkLst>
          <pc:docMk/>
          <pc:sldMk cId="985824068" sldId="259"/>
        </pc:sldMkLst>
        <pc:spChg chg="mod">
          <ac:chgData name="KRISHNA KANOJIYA" userId="86f22038e7b5dae0" providerId="LiveId" clId="{92A0C8B1-0457-4A67-93FF-031DC80F6AA3}" dt="2025-07-26T16:58:02.807" v="297" actId="1036"/>
          <ac:spMkLst>
            <pc:docMk/>
            <pc:sldMk cId="985824068" sldId="259"/>
            <ac:spMk id="9" creationId="{0A606D9D-82E1-ED1A-7F5F-EE08E822181E}"/>
          </ac:spMkLst>
        </pc:spChg>
        <pc:spChg chg="mod">
          <ac:chgData name="KRISHNA KANOJIYA" userId="86f22038e7b5dae0" providerId="LiveId" clId="{92A0C8B1-0457-4A67-93FF-031DC80F6AA3}" dt="2025-07-26T16:51:29.918" v="235" actId="1076"/>
          <ac:spMkLst>
            <pc:docMk/>
            <pc:sldMk cId="985824068" sldId="259"/>
            <ac:spMk id="25" creationId="{D243EDEA-8533-D26D-D8F4-0C1497461FD8}"/>
          </ac:spMkLst>
        </pc:spChg>
        <pc:spChg chg="del mod ord">
          <ac:chgData name="KRISHNA KANOJIYA" userId="86f22038e7b5dae0" providerId="LiveId" clId="{92A0C8B1-0457-4A67-93FF-031DC80F6AA3}" dt="2025-07-26T16:55:39.376" v="262" actId="478"/>
          <ac:spMkLst>
            <pc:docMk/>
            <pc:sldMk cId="985824068" sldId="259"/>
            <ac:spMk id="31" creationId="{491C8F02-38D0-7DDE-FCDC-561310147A76}"/>
          </ac:spMkLst>
        </pc:spChg>
        <pc:spChg chg="del mod ord">
          <ac:chgData name="KRISHNA KANOJIYA" userId="86f22038e7b5dae0" providerId="LiveId" clId="{92A0C8B1-0457-4A67-93FF-031DC80F6AA3}" dt="2025-07-26T16:57:43.563" v="280" actId="478"/>
          <ac:spMkLst>
            <pc:docMk/>
            <pc:sldMk cId="985824068" sldId="259"/>
            <ac:spMk id="32" creationId="{F940E233-EFC0-80E4-23FC-EB3D483304AB}"/>
          </ac:spMkLst>
        </pc:spChg>
        <pc:spChg chg="del mod">
          <ac:chgData name="KRISHNA KANOJIYA" userId="86f22038e7b5dae0" providerId="LiveId" clId="{92A0C8B1-0457-4A67-93FF-031DC80F6AA3}" dt="2025-07-26T16:57:44.814" v="281" actId="478"/>
          <ac:spMkLst>
            <pc:docMk/>
            <pc:sldMk cId="985824068" sldId="259"/>
            <ac:spMk id="33" creationId="{02767008-5DF8-DE0E-0120-3E30A50B4B2F}"/>
          </ac:spMkLst>
        </pc:spChg>
        <pc:spChg chg="del mod">
          <ac:chgData name="KRISHNA KANOJIYA" userId="86f22038e7b5dae0" providerId="LiveId" clId="{92A0C8B1-0457-4A67-93FF-031DC80F6AA3}" dt="2025-07-26T16:53:21.413" v="251" actId="478"/>
          <ac:spMkLst>
            <pc:docMk/>
            <pc:sldMk cId="985824068" sldId="259"/>
            <ac:spMk id="34" creationId="{40395A11-F041-ADFA-FF83-A28265339EB0}"/>
          </ac:spMkLst>
        </pc:spChg>
        <pc:spChg chg="del mod">
          <ac:chgData name="KRISHNA KANOJIYA" userId="86f22038e7b5dae0" providerId="LiveId" clId="{92A0C8B1-0457-4A67-93FF-031DC80F6AA3}" dt="2025-07-26T16:49:11.943" v="225" actId="478"/>
          <ac:spMkLst>
            <pc:docMk/>
            <pc:sldMk cId="985824068" sldId="259"/>
            <ac:spMk id="35" creationId="{AD5E416E-B696-5C38-16E0-7C4C3B71A1B9}"/>
          </ac:spMkLst>
        </pc:spChg>
      </pc:sldChg>
      <pc:sldChg chg="addSp delSp modSp mod">
        <pc:chgData name="KRISHNA KANOJIYA" userId="86f22038e7b5dae0" providerId="LiveId" clId="{92A0C8B1-0457-4A67-93FF-031DC80F6AA3}" dt="2025-07-26T17:35:35.366" v="386" actId="20577"/>
        <pc:sldMkLst>
          <pc:docMk/>
          <pc:sldMk cId="2110994939" sldId="260"/>
        </pc:sldMkLst>
        <pc:spChg chg="del mod">
          <ac:chgData name="KRISHNA KANOJIYA" userId="86f22038e7b5dae0" providerId="LiveId" clId="{92A0C8B1-0457-4A67-93FF-031DC80F6AA3}" dt="2025-07-26T17:08:20.024" v="357" actId="478"/>
          <ac:spMkLst>
            <pc:docMk/>
            <pc:sldMk cId="2110994939" sldId="260"/>
            <ac:spMk id="14" creationId="{32F56A84-F7C6-E9CD-8693-7C2ED80E3EF8}"/>
          </ac:spMkLst>
        </pc:spChg>
        <pc:spChg chg="add mod">
          <ac:chgData name="KRISHNA KANOJIYA" userId="86f22038e7b5dae0" providerId="LiveId" clId="{92A0C8B1-0457-4A67-93FF-031DC80F6AA3}" dt="2025-07-26T17:35:35.366" v="386" actId="20577"/>
          <ac:spMkLst>
            <pc:docMk/>
            <pc:sldMk cId="2110994939" sldId="260"/>
            <ac:spMk id="32" creationId="{A91BDBDE-3F89-9A6D-E4D9-C8A464992236}"/>
          </ac:spMkLst>
        </pc:spChg>
        <pc:spChg chg="add mod">
          <ac:chgData name="KRISHNA KANOJIYA" userId="86f22038e7b5dae0" providerId="LiveId" clId="{92A0C8B1-0457-4A67-93FF-031DC80F6AA3}" dt="2025-07-26T17:08:44.668" v="364" actId="20577"/>
          <ac:spMkLst>
            <pc:docMk/>
            <pc:sldMk cId="2110994939" sldId="260"/>
            <ac:spMk id="33" creationId="{F63A8B01-05CF-8C15-D812-ABB4098835FC}"/>
          </ac:spMkLst>
        </pc:spChg>
        <pc:spChg chg="add mod">
          <ac:chgData name="KRISHNA KANOJIYA" userId="86f22038e7b5dae0" providerId="LiveId" clId="{92A0C8B1-0457-4A67-93FF-031DC80F6AA3}" dt="2025-07-26T17:09:46.971" v="374" actId="403"/>
          <ac:spMkLst>
            <pc:docMk/>
            <pc:sldMk cId="2110994939" sldId="260"/>
            <ac:spMk id="34" creationId="{038CBC15-A19B-999C-B3D4-B51C235F9DBD}"/>
          </ac:spMkLst>
        </pc:spChg>
      </pc:sldChg>
      <pc:sldChg chg="addSp delSp modSp mod">
        <pc:chgData name="KRISHNA KANOJIYA" userId="86f22038e7b5dae0" providerId="LiveId" clId="{92A0C8B1-0457-4A67-93FF-031DC80F6AA3}" dt="2025-07-26T17:36:36.982" v="387" actId="6549"/>
        <pc:sldMkLst>
          <pc:docMk/>
          <pc:sldMk cId="3970343002" sldId="261"/>
        </pc:sldMkLst>
        <pc:spChg chg="add del">
          <ac:chgData name="KRISHNA KANOJIYA" userId="86f22038e7b5dae0" providerId="LiveId" clId="{92A0C8B1-0457-4A67-93FF-031DC80F6AA3}" dt="2025-07-26T17:06:30.285" v="341" actId="478"/>
          <ac:spMkLst>
            <pc:docMk/>
            <pc:sldMk cId="3970343002" sldId="261"/>
            <ac:spMk id="2" creationId="{E003F2E6-4421-3152-8AB4-94950CCC2F8D}"/>
          </ac:spMkLst>
        </pc:spChg>
        <pc:spChg chg="add del">
          <ac:chgData name="KRISHNA KANOJIYA" userId="86f22038e7b5dae0" providerId="LiveId" clId="{92A0C8B1-0457-4A67-93FF-031DC80F6AA3}" dt="2025-07-26T17:06:30.285" v="341" actId="478"/>
          <ac:spMkLst>
            <pc:docMk/>
            <pc:sldMk cId="3970343002" sldId="261"/>
            <ac:spMk id="3" creationId="{9F4C4BB2-47D4-DBC6-6E78-548A3CE27A08}"/>
          </ac:spMkLst>
        </pc:spChg>
        <pc:spChg chg="add del mod">
          <ac:chgData name="KRISHNA KANOJIYA" userId="86f22038e7b5dae0" providerId="LiveId" clId="{92A0C8B1-0457-4A67-93FF-031DC80F6AA3}" dt="2025-07-26T17:06:33.935" v="342" actId="478"/>
          <ac:spMkLst>
            <pc:docMk/>
            <pc:sldMk cId="3970343002" sldId="261"/>
            <ac:spMk id="16" creationId="{3BE2712B-723D-B7C2-2082-936DF4868CAA}"/>
          </ac:spMkLst>
        </pc:spChg>
        <pc:spChg chg="del mod">
          <ac:chgData name="KRISHNA KANOJIYA" userId="86f22038e7b5dae0" providerId="LiveId" clId="{92A0C8B1-0457-4A67-93FF-031DC80F6AA3}" dt="2025-07-26T14:13:09.173" v="161" actId="478"/>
          <ac:spMkLst>
            <pc:docMk/>
            <pc:sldMk cId="3970343002" sldId="261"/>
            <ac:spMk id="17" creationId="{C96F2EA9-024E-4FAA-EA6F-C890B7285D31}"/>
          </ac:spMkLst>
        </pc:spChg>
        <pc:spChg chg="add del mod">
          <ac:chgData name="KRISHNA KANOJIYA" userId="86f22038e7b5dae0" providerId="LiveId" clId="{92A0C8B1-0457-4A67-93FF-031DC80F6AA3}" dt="2025-07-26T17:06:50.071" v="348" actId="478"/>
          <ac:spMkLst>
            <pc:docMk/>
            <pc:sldMk cId="3970343002" sldId="261"/>
            <ac:spMk id="19" creationId="{73F3A729-9A27-3828-914B-339B40E07C08}"/>
          </ac:spMkLst>
        </pc:spChg>
        <pc:spChg chg="add del">
          <ac:chgData name="KRISHNA KANOJIYA" userId="86f22038e7b5dae0" providerId="LiveId" clId="{92A0C8B1-0457-4A67-93FF-031DC80F6AA3}" dt="2025-07-26T17:06:44.859" v="346" actId="478"/>
          <ac:spMkLst>
            <pc:docMk/>
            <pc:sldMk cId="3970343002" sldId="261"/>
            <ac:spMk id="21" creationId="{31456436-5BC8-4BA9-BECC-1861E66728EF}"/>
          </ac:spMkLst>
        </pc:spChg>
        <pc:spChg chg="add del mod">
          <ac:chgData name="KRISHNA KANOJIYA" userId="86f22038e7b5dae0" providerId="LiveId" clId="{92A0C8B1-0457-4A67-93FF-031DC80F6AA3}" dt="2025-07-26T17:06:42.908" v="345" actId="478"/>
          <ac:spMkLst>
            <pc:docMk/>
            <pc:sldMk cId="3970343002" sldId="261"/>
            <ac:spMk id="23" creationId="{056D82F6-E7EF-64B0-60E3-63551136A449}"/>
          </ac:spMkLst>
        </pc:spChg>
        <pc:spChg chg="add del">
          <ac:chgData name="KRISHNA KANOJIYA" userId="86f22038e7b5dae0" providerId="LiveId" clId="{92A0C8B1-0457-4A67-93FF-031DC80F6AA3}" dt="2025-07-26T17:06:47.173" v="347" actId="478"/>
          <ac:spMkLst>
            <pc:docMk/>
            <pc:sldMk cId="3970343002" sldId="261"/>
            <ac:spMk id="25" creationId="{0DD01123-6FE9-E9CA-492F-96222C0A3FB7}"/>
          </ac:spMkLst>
        </pc:spChg>
        <pc:spChg chg="add del mod">
          <ac:chgData name="KRISHNA KANOJIYA" userId="86f22038e7b5dae0" providerId="LiveId" clId="{92A0C8B1-0457-4A67-93FF-031DC80F6AA3}" dt="2025-07-26T17:06:38.392" v="343" actId="478"/>
          <ac:spMkLst>
            <pc:docMk/>
            <pc:sldMk cId="3970343002" sldId="261"/>
            <ac:spMk id="26" creationId="{4C222C06-02D6-866F-2E5B-76E69E13F01B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27" creationId="{AFA73FA4-54EF-8E00-F302-7563F6B32548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28" creationId="{826EBBFD-6E8D-E75C-433D-1270FCC00E01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0" creationId="{3D943C0B-1902-8090-E845-34B27113D35C}"/>
          </ac:spMkLst>
        </pc:spChg>
        <pc:spChg chg="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2" creationId="{AF9C232A-39ED-E668-605E-AFF17A9DD59B}"/>
          </ac:spMkLst>
        </pc:spChg>
        <pc:spChg chg="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3" creationId="{6C1745D8-BEA1-A97C-9F67-9C3601DF1EED}"/>
          </ac:spMkLst>
        </pc:spChg>
        <pc:spChg chg="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4" creationId="{8F4B50FB-F61A-F28D-CB32-EF4575D77122}"/>
          </ac:spMkLst>
        </pc:spChg>
        <pc:spChg chg="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5" creationId="{71CA72D0-0B62-2AF4-B659-939A7F573B16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6" creationId="{6B20EAC9-62B0-0C50-510F-2F3F062084D8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7" creationId="{43472C5B-614E-08FF-1673-BA0FBEEA944D}"/>
          </ac:spMkLst>
        </pc:spChg>
        <pc:spChg chg="add mod">
          <ac:chgData name="KRISHNA KANOJIYA" userId="86f22038e7b5dae0" providerId="LiveId" clId="{92A0C8B1-0457-4A67-93FF-031DC80F6AA3}" dt="2025-07-26T17:07:00.179" v="349"/>
          <ac:spMkLst>
            <pc:docMk/>
            <pc:sldMk cId="3970343002" sldId="261"/>
            <ac:spMk id="39" creationId="{6AB98F25-561C-A3A8-531D-DBE093408D0A}"/>
          </ac:spMkLst>
        </pc:spChg>
        <pc:spChg chg="add mod">
          <ac:chgData name="KRISHNA KANOJIYA" userId="86f22038e7b5dae0" providerId="LiveId" clId="{92A0C8B1-0457-4A67-93FF-031DC80F6AA3}" dt="2025-07-26T17:07:12.944" v="350"/>
          <ac:spMkLst>
            <pc:docMk/>
            <pc:sldMk cId="3970343002" sldId="261"/>
            <ac:spMk id="40" creationId="{C14A48E6-78EC-5113-E88E-0758D98EC3C3}"/>
          </ac:spMkLst>
        </pc:spChg>
        <pc:spChg chg="add mod">
          <ac:chgData name="KRISHNA KANOJIYA" userId="86f22038e7b5dae0" providerId="LiveId" clId="{92A0C8B1-0457-4A67-93FF-031DC80F6AA3}" dt="2025-07-26T17:07:22.266" v="351"/>
          <ac:spMkLst>
            <pc:docMk/>
            <pc:sldMk cId="3970343002" sldId="261"/>
            <ac:spMk id="41" creationId="{7EA1EEFA-1E91-5C72-8F5D-DA40EC721470}"/>
          </ac:spMkLst>
        </pc:spChg>
        <pc:spChg chg="add mod">
          <ac:chgData name="KRISHNA KANOJIYA" userId="86f22038e7b5dae0" providerId="LiveId" clId="{92A0C8B1-0457-4A67-93FF-031DC80F6AA3}" dt="2025-07-26T17:07:28.515" v="352"/>
          <ac:spMkLst>
            <pc:docMk/>
            <pc:sldMk cId="3970343002" sldId="261"/>
            <ac:spMk id="42" creationId="{CB979D0E-6C11-18ED-D654-713528708A95}"/>
          </ac:spMkLst>
        </pc:spChg>
        <pc:spChg chg="add mod">
          <ac:chgData name="KRISHNA KANOJIYA" userId="86f22038e7b5dae0" providerId="LiveId" clId="{92A0C8B1-0457-4A67-93FF-031DC80F6AA3}" dt="2025-07-26T17:07:35.318" v="353"/>
          <ac:spMkLst>
            <pc:docMk/>
            <pc:sldMk cId="3970343002" sldId="261"/>
            <ac:spMk id="43" creationId="{65BE4315-9275-0F61-3B1F-F7057DED3E00}"/>
          </ac:spMkLst>
        </pc:spChg>
        <pc:spChg chg="add mod">
          <ac:chgData name="KRISHNA KANOJIYA" userId="86f22038e7b5dae0" providerId="LiveId" clId="{92A0C8B1-0457-4A67-93FF-031DC80F6AA3}" dt="2025-07-26T17:07:41.661" v="354"/>
          <ac:spMkLst>
            <pc:docMk/>
            <pc:sldMk cId="3970343002" sldId="261"/>
            <ac:spMk id="44" creationId="{71A0DA0D-B1D3-66BB-A9BF-521D5715F535}"/>
          </ac:spMkLst>
        </pc:spChg>
        <pc:spChg chg="add mod">
          <ac:chgData name="KRISHNA KANOJIYA" userId="86f22038e7b5dae0" providerId="LiveId" clId="{92A0C8B1-0457-4A67-93FF-031DC80F6AA3}" dt="2025-07-26T17:36:36.982" v="387" actId="6549"/>
          <ac:spMkLst>
            <pc:docMk/>
            <pc:sldMk cId="3970343002" sldId="261"/>
            <ac:spMk id="45" creationId="{A33100E0-C5B9-E076-0291-02DDE6743A27}"/>
          </ac:spMkLst>
        </pc:spChg>
        <pc:grpChg chg="add del">
          <ac:chgData name="KRISHNA KANOJIYA" userId="86f22038e7b5dae0" providerId="LiveId" clId="{92A0C8B1-0457-4A67-93FF-031DC80F6AA3}" dt="2025-07-26T17:06:30.285" v="341" actId="478"/>
          <ac:grpSpMkLst>
            <pc:docMk/>
            <pc:sldMk cId="3970343002" sldId="261"/>
            <ac:grpSpMk id="5" creationId="{901D11E3-59F2-DB7E-BE5A-A4BD2BE0071E}"/>
          </ac:grpSpMkLst>
        </pc:grpChg>
        <pc:grpChg chg="add del">
          <ac:chgData name="KRISHNA KANOJIYA" userId="86f22038e7b5dae0" providerId="LiveId" clId="{92A0C8B1-0457-4A67-93FF-031DC80F6AA3}" dt="2025-07-26T17:06:30.285" v="341" actId="478"/>
          <ac:grpSpMkLst>
            <pc:docMk/>
            <pc:sldMk cId="3970343002" sldId="261"/>
            <ac:grpSpMk id="11" creationId="{74360911-3CC0-E6E9-2BF1-A0D1668DB7ED}"/>
          </ac:grpSpMkLst>
        </pc:grpChg>
      </pc:sldChg>
      <pc:sldChg chg="addSp delSp modSp del mod">
        <pc:chgData name="KRISHNA KANOJIYA" userId="86f22038e7b5dae0" providerId="LiveId" clId="{92A0C8B1-0457-4A67-93FF-031DC80F6AA3}" dt="2025-07-26T17:07:51.794" v="356" actId="47"/>
        <pc:sldMkLst>
          <pc:docMk/>
          <pc:sldMk cId="2152745926" sldId="262"/>
        </pc:sldMkLst>
        <pc:spChg chg="mod">
          <ac:chgData name="KRISHNA KANOJIYA" userId="86f22038e7b5dae0" providerId="LiveId" clId="{92A0C8B1-0457-4A67-93FF-031DC80F6AA3}" dt="2025-07-26T14:12:02.726" v="153" actId="122"/>
          <ac:spMkLst>
            <pc:docMk/>
            <pc:sldMk cId="2152745926" sldId="262"/>
            <ac:spMk id="6" creationId="{FC070C85-15EC-103E-308B-515CD0401417}"/>
          </ac:spMkLst>
        </pc:spChg>
        <pc:spChg chg="mod">
          <ac:chgData name="KRISHNA KANOJIYA" userId="86f22038e7b5dae0" providerId="LiveId" clId="{92A0C8B1-0457-4A67-93FF-031DC80F6AA3}" dt="2025-07-26T14:11:10.060" v="147" actId="14100"/>
          <ac:spMkLst>
            <pc:docMk/>
            <pc:sldMk cId="2152745926" sldId="262"/>
            <ac:spMk id="14" creationId="{2077BC5D-7B38-E6DB-8D26-9EC7C051E762}"/>
          </ac:spMkLst>
        </pc:spChg>
        <pc:spChg chg="mod">
          <ac:chgData name="KRISHNA KANOJIYA" userId="86f22038e7b5dae0" providerId="LiveId" clId="{92A0C8B1-0457-4A67-93FF-031DC80F6AA3}" dt="2025-07-26T14:12:12.888" v="155" actId="1076"/>
          <ac:spMkLst>
            <pc:docMk/>
            <pc:sldMk cId="2152745926" sldId="262"/>
            <ac:spMk id="30" creationId="{1573D1F4-025C-AEEF-2427-C3609D1AD8D6}"/>
          </ac:spMkLst>
        </pc:spChg>
        <pc:spChg chg="add mod">
          <ac:chgData name="KRISHNA KANOJIYA" userId="86f22038e7b5dae0" providerId="LiveId" clId="{92A0C8B1-0457-4A67-93FF-031DC80F6AA3}" dt="2025-07-26T14:11:28.059" v="151" actId="14100"/>
          <ac:spMkLst>
            <pc:docMk/>
            <pc:sldMk cId="2152745926" sldId="262"/>
            <ac:spMk id="32" creationId="{5B3D60F6-5837-F7CD-B028-B4693FBA119E}"/>
          </ac:spMkLst>
        </pc:spChg>
        <pc:spChg chg="add mod">
          <ac:chgData name="KRISHNA KANOJIYA" userId="86f22038e7b5dae0" providerId="LiveId" clId="{92A0C8B1-0457-4A67-93FF-031DC80F6AA3}" dt="2025-07-26T15:54:40.816" v="211" actId="1076"/>
          <ac:spMkLst>
            <pc:docMk/>
            <pc:sldMk cId="2152745926" sldId="262"/>
            <ac:spMk id="33" creationId="{374C27D7-3171-C14C-9EA0-73A103E57E81}"/>
          </ac:spMkLst>
        </pc:spChg>
        <pc:spChg chg="add mod">
          <ac:chgData name="KRISHNA KANOJIYA" userId="86f22038e7b5dae0" providerId="LiveId" clId="{92A0C8B1-0457-4A67-93FF-031DC80F6AA3}" dt="2025-07-26T17:05:36.974" v="336" actId="12"/>
          <ac:spMkLst>
            <pc:docMk/>
            <pc:sldMk cId="2152745926" sldId="262"/>
            <ac:spMk id="34" creationId="{B3EDF707-45EE-4C84-E05A-A6D474ACDD6E}"/>
          </ac:spMkLst>
        </pc:spChg>
        <pc:picChg chg="del">
          <ac:chgData name="KRISHNA KANOJIYA" userId="86f22038e7b5dae0" providerId="LiveId" clId="{92A0C8B1-0457-4A67-93FF-031DC80F6AA3}" dt="2025-07-26T13:43:19.640" v="0" actId="478"/>
          <ac:picMkLst>
            <pc:docMk/>
            <pc:sldMk cId="2152745926" sldId="262"/>
            <ac:picMk id="35" creationId="{FEB146E4-2A54-169E-E4C8-F909BE51F6B5}"/>
          </ac:picMkLst>
        </pc:picChg>
      </pc:sldChg>
      <pc:sldChg chg="addSp delSp modSp mod ord">
        <pc:chgData name="KRISHNA KANOJIYA" userId="86f22038e7b5dae0" providerId="LiveId" clId="{92A0C8B1-0457-4A67-93FF-031DC80F6AA3}" dt="2025-07-26T17:38:56.202" v="391"/>
        <pc:sldMkLst>
          <pc:docMk/>
          <pc:sldMk cId="2799790975" sldId="263"/>
        </pc:sldMkLst>
        <pc:spChg chg="del">
          <ac:chgData name="KRISHNA KANOJIYA" userId="86f22038e7b5dae0" providerId="LiveId" clId="{92A0C8B1-0457-4A67-93FF-031DC80F6AA3}" dt="2025-07-26T17:09:06.668" v="367" actId="478"/>
          <ac:spMkLst>
            <pc:docMk/>
            <pc:sldMk cId="2799790975" sldId="263"/>
            <ac:spMk id="10" creationId="{8B801FE1-326B-BB68-FA6E-83F352664E81}"/>
          </ac:spMkLst>
        </pc:spChg>
        <pc:spChg chg="add mod">
          <ac:chgData name="KRISHNA KANOJIYA" userId="86f22038e7b5dae0" providerId="LiveId" clId="{92A0C8B1-0457-4A67-93FF-031DC80F6AA3}" dt="2025-07-26T17:09:37.416" v="372" actId="403"/>
          <ac:spMkLst>
            <pc:docMk/>
            <pc:sldMk cId="2799790975" sldId="263"/>
            <ac:spMk id="11" creationId="{FE4D4EE1-1E35-4FEF-EE5C-F181B275CD16}"/>
          </ac:spMkLst>
        </pc:spChg>
        <pc:graphicFrameChg chg="mod modGraphic">
          <ac:chgData name="KRISHNA KANOJIYA" userId="86f22038e7b5dae0" providerId="LiveId" clId="{92A0C8B1-0457-4A67-93FF-031DC80F6AA3}" dt="2025-07-26T17:15:48.593" v="384" actId="404"/>
          <ac:graphicFrameMkLst>
            <pc:docMk/>
            <pc:sldMk cId="2799790975" sldId="263"/>
            <ac:graphicFrameMk id="33" creationId="{47FE4F93-DC7C-D186-D359-AA749E792C3A}"/>
          </ac:graphicFrameMkLst>
        </pc:graphicFrameChg>
      </pc:sldChg>
      <pc:sldChg chg="modSp add mod">
        <pc:chgData name="KRISHNA KANOJIYA" userId="86f22038e7b5dae0" providerId="LiveId" clId="{92A0C8B1-0457-4A67-93FF-031DC80F6AA3}" dt="2025-07-26T17:10:26.482" v="379" actId="20577"/>
        <pc:sldMkLst>
          <pc:docMk/>
          <pc:sldMk cId="1359543610" sldId="264"/>
        </pc:sldMkLst>
        <pc:spChg chg="mod">
          <ac:chgData name="KRISHNA KANOJIYA" userId="86f22038e7b5dae0" providerId="LiveId" clId="{92A0C8B1-0457-4A67-93FF-031DC80F6AA3}" dt="2025-07-26T17:10:23.991" v="378" actId="20577"/>
          <ac:spMkLst>
            <pc:docMk/>
            <pc:sldMk cId="1359543610" sldId="264"/>
            <ac:spMk id="23" creationId="{C8DE3CDA-A376-A6FC-CB21-2946C43FF92B}"/>
          </ac:spMkLst>
        </pc:spChg>
        <pc:spChg chg="mod">
          <ac:chgData name="KRISHNA KANOJIYA" userId="86f22038e7b5dae0" providerId="LiveId" clId="{92A0C8B1-0457-4A67-93FF-031DC80F6AA3}" dt="2025-07-26T17:10:26.482" v="379" actId="20577"/>
          <ac:spMkLst>
            <pc:docMk/>
            <pc:sldMk cId="1359543610" sldId="264"/>
            <ac:spMk id="25" creationId="{4A3F0371-DB0B-81ED-668D-09F7CF4D56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903E6-E37D-4C75-9EE3-CEE4B68F1126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7D686-05CC-4DC8-863A-46F0B01A1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61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0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6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6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8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008-08FD-B8B6-CB02-58F851047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2460F-958B-2B93-E188-C6599F62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F89CA-366D-1986-4AB6-3C32E0BB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1E6FD-0BF7-B305-0432-CDE9269F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613F-6D0A-3BA4-2E70-86C8C20C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68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757C-ECE2-AF01-C57E-B0DF4DA3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1B4B0-7BFA-E0FC-701E-7C6CCBED2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7394-2BB8-ADE5-A110-A6FE8B3C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6F1ED-4E32-F8CF-A9C0-EB84C4AE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C1FAC-D71A-E784-9587-36239C91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63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7E20A-EBD1-9742-BF13-1FD60CD81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A3C52-B5AA-B86A-C8C5-B0BB75FEA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59D49-52A6-2CD3-D909-D41AEA14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08DCF-8D13-DF02-B092-D4B641C3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3C104-6B32-D077-ABBF-A432133B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86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37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64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8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F14A-7688-6F14-449E-B9E09688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03852-C006-A4B2-36B0-9B7060EFA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7B1EF-CC02-B24A-5819-0E2AABBF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D386-6557-CCA9-FDC2-B8F1EF67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804FD-0BC8-92F4-3359-AE9A113A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85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C4B5-C6F4-7906-C14B-85238693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5A09A-BDFC-2CD1-35FC-EECBF62C8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5F86B-B27A-3982-86D5-639EC751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09B2E-A8EF-B8BA-B74B-58230556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9C2FC-2A29-360E-945C-B8ED6BC6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04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214C-79A3-27F9-3D71-67950F9A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98CC-FF25-2CF7-F551-00F5A5128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BCF73-F402-6E30-4660-8BC5530F8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222CE-15FC-CA85-4DE6-103FA68F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301E8-54FC-B239-E197-DF326DAF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16349-E1BA-2A3A-BA0A-3F6C09AB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01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433-105D-9943-43E5-9A58DE32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EF1F9-00AF-A175-3095-66B9FF710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870BB-C4D8-EE2A-9B73-5D3590C18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0AC40-B850-C929-1760-AFAF0E998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A49C2-EC21-0B24-96B5-E37970D56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674C7-EEDC-A5AE-2F08-B8D2985F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314ABA-AE69-174B-E699-07B45CAF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906F4-63FC-5902-AD61-BC2EAE40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69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687-6616-0092-9387-EDA80107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0ADE8-C66A-7371-270B-4D63B680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FC3B0-AED7-C218-0260-22025EE9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A71CE-DE09-7EC9-3742-AD5F681E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36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D73FB-576C-0885-84DE-0100730F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D589E-0EB5-6AFB-5F6A-36EE49E4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496F-D6D6-798F-9610-0E75D9ED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14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B18C-0FFA-AB7C-4AB7-FDA7B6D4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E63F-2A69-A10E-EA9C-70BA4D91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43261-61CE-61B2-7AA4-5FBDA308C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4E9F2-5193-D5AA-0D3E-8B19ED66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FC574-3FA1-174B-41A4-4CF7FD4A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83F1F-30E8-27A6-D1DB-DD12BB25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56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4CF5-8BBC-DD62-E288-607425AA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65A66F-3E72-D835-00A4-6065A6767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D8690-233C-4756-C240-1C5FDB42E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01AEC-8969-A386-EAEC-18C556B98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836C8-050A-33AD-6167-F10F3DDA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1648A-B9A5-DAA5-4527-6CE8DF83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3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ADD54B-69E3-6766-43E3-61A5732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B03C5-780C-65F1-994C-1DE9962A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6C5B0-60FD-F373-7302-19D279968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278C8-4397-4CE3-B5BC-0A353478A8FA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4715D-E236-FCEE-81C9-C63E9A6BB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3AA8-CD53-70CA-9334-138166A89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82C2EA-6821-4C88-91A0-A71EE88F8C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79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hna-premshankar.kanojiya@iu-academy.org" TargetMode="External"/><Relationship Id="rId2" Type="http://schemas.openxmlformats.org/officeDocument/2006/relationships/hyperlink" Target="mailto:christian.remfert@iu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KRISHNA-12082006/DLBCSPJWD01_I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outer.ai/api/v1/chat/completions" TargetMode="External"/><Relationship Id="rId2" Type="http://schemas.openxmlformats.org/officeDocument/2006/relationships/hyperlink" Target="http://localhost:55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17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FCDB1-5CCE-9264-3121-50A92C8EF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905560B-8758-D041-441E-E6520FF80D95}"/>
              </a:ext>
            </a:extLst>
          </p:cNvPr>
          <p:cNvSpPr/>
          <p:nvPr/>
        </p:nvSpPr>
        <p:spPr>
          <a:xfrm>
            <a:off x="0" y="0"/>
            <a:ext cx="12192000" cy="186621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CBF489-E8D5-62BA-BE78-97B7E8B948A7}"/>
              </a:ext>
            </a:extLst>
          </p:cNvPr>
          <p:cNvSpPr txBox="1">
            <a:spLocks/>
          </p:cNvSpPr>
          <p:nvPr/>
        </p:nvSpPr>
        <p:spPr>
          <a:xfrm>
            <a:off x="911678" y="933109"/>
            <a:ext cx="10282368" cy="69056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Portfolio Project – Phase 1: Conceptual Design</a:t>
            </a:r>
            <a:endParaRPr lang="en-IN" sz="3600" b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  <a:latin typeface="Aptos Black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3009D8-373D-BC1D-E5A3-ABAFAAB044A2}"/>
              </a:ext>
            </a:extLst>
          </p:cNvPr>
          <p:cNvSpPr/>
          <p:nvPr/>
        </p:nvSpPr>
        <p:spPr>
          <a:xfrm>
            <a:off x="0" y="0"/>
            <a:ext cx="12192000" cy="186621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4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647A30-14B0-65A0-397D-372DEDCAE5DD}"/>
              </a:ext>
            </a:extLst>
          </p:cNvPr>
          <p:cNvSpPr txBox="1">
            <a:spLocks/>
          </p:cNvSpPr>
          <p:nvPr/>
        </p:nvSpPr>
        <p:spPr>
          <a:xfrm>
            <a:off x="284327" y="914461"/>
            <a:ext cx="11623040" cy="69056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Portfolio Project – Phase 2: Development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606D9D-82E1-ED1A-7F5F-EE08E822181E}"/>
              </a:ext>
            </a:extLst>
          </p:cNvPr>
          <p:cNvSpPr txBox="1">
            <a:spLocks/>
          </p:cNvSpPr>
          <p:nvPr/>
        </p:nvSpPr>
        <p:spPr>
          <a:xfrm>
            <a:off x="284327" y="2164100"/>
            <a:ext cx="10050236" cy="408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Project Title: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StudyGenie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 – A Personalized Flashcard Web Application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Course: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Project Java and Web Development 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Course Code: 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DLBCSPJWD01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Professor: 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Remfert, Christian, Prof. Dr.  | </a:t>
            </a:r>
            <a:r>
              <a:rPr lang="en-I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christian.remfert@iu.org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Student: 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Krishna </a:t>
            </a:r>
            <a:r>
              <a:rPr lang="en-IN" sz="1600" dirty="0" err="1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Premshankar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 Kanojiya | </a:t>
            </a:r>
            <a:r>
              <a:rPr lang="en-I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krishna-premshankar.kanojiya@iu-academy.org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Student Matriculation: </a:t>
            </a:r>
            <a:r>
              <a:rPr lang="en-IN" sz="16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42311781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Program: 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B.SC. Computer Science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Submission Date: 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14</a:t>
            </a:r>
            <a:r>
              <a:rPr lang="en-IN" sz="1600" baseline="300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th</a:t>
            </a:r>
            <a:r>
              <a:rPr lang="en-IN" sz="1600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 August 2025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1800" b="1" dirty="0"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</a:rPr>
              <a:t>GitHub Repository Link: </a:t>
            </a:r>
            <a:r>
              <a:rPr lang="en-IN" sz="1600" dirty="0">
                <a:solidFill>
                  <a:srgbClr val="467886"/>
                </a:solidFill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https://github.com/KRISHNA-12082006/DLBCSPJWD01_</a:t>
            </a:r>
            <a:r>
              <a:rPr lang="en-IN" sz="16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Biome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IU</a:t>
            </a:r>
            <a:endParaRPr lang="en-IN" sz="16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1600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1400" b="1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IN" sz="1400" b="1" dirty="0">
              <a:latin typeface="Verdana" panose="020B0604030504040204" pitchFamily="34" charset="0"/>
              <a:ea typeface="Verdana" panose="020B0604030504040204" pitchFamily="34" charset="0"/>
              <a:cs typeface="Biome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27B52E-9E36-C30E-5D54-B554AC6052AA}"/>
              </a:ext>
            </a:extLst>
          </p:cNvPr>
          <p:cNvSpPr/>
          <p:nvPr/>
        </p:nvSpPr>
        <p:spPr>
          <a:xfrm rot="18827580">
            <a:off x="10329933" y="3814465"/>
            <a:ext cx="3810000" cy="26092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B38DD-E2DA-698B-5FCD-B4252BF2B8EC}"/>
              </a:ext>
            </a:extLst>
          </p:cNvPr>
          <p:cNvSpPr/>
          <p:nvPr/>
        </p:nvSpPr>
        <p:spPr>
          <a:xfrm rot="18827580">
            <a:off x="10634734" y="3814465"/>
            <a:ext cx="3810000" cy="26092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C8C864-D2D0-5A1C-9DDA-DE6A212A5C29}"/>
              </a:ext>
            </a:extLst>
          </p:cNvPr>
          <p:cNvSpPr/>
          <p:nvPr/>
        </p:nvSpPr>
        <p:spPr>
          <a:xfrm rot="18827580">
            <a:off x="10939533" y="3814466"/>
            <a:ext cx="3810000" cy="26092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DABA23-1C19-BDAB-49EB-513D8E8C960D}"/>
              </a:ext>
            </a:extLst>
          </p:cNvPr>
          <p:cNvSpPr/>
          <p:nvPr/>
        </p:nvSpPr>
        <p:spPr>
          <a:xfrm rot="18827580">
            <a:off x="11244332" y="3772696"/>
            <a:ext cx="3810000" cy="26092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4B3285-A260-60E3-92E7-135D652D074C}"/>
              </a:ext>
            </a:extLst>
          </p:cNvPr>
          <p:cNvSpPr/>
          <p:nvPr/>
        </p:nvSpPr>
        <p:spPr>
          <a:xfrm rot="18827580">
            <a:off x="11549131" y="3772697"/>
            <a:ext cx="3810000" cy="26092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6C2B0D-3251-DCAF-F6CE-6E8620E21F56}"/>
              </a:ext>
            </a:extLst>
          </p:cNvPr>
          <p:cNvSpPr/>
          <p:nvPr/>
        </p:nvSpPr>
        <p:spPr>
          <a:xfrm rot="18827580">
            <a:off x="11853934" y="3730926"/>
            <a:ext cx="3810000" cy="260920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43EDEA-8533-D26D-D8F4-0C1497461FD8}"/>
              </a:ext>
            </a:extLst>
          </p:cNvPr>
          <p:cNvSpPr/>
          <p:nvPr/>
        </p:nvSpPr>
        <p:spPr>
          <a:xfrm rot="18827580">
            <a:off x="12172638" y="3730924"/>
            <a:ext cx="3810000" cy="260920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artoon of a genie&#10;&#10;AI-generated content may be incorrect.">
            <a:extLst>
              <a:ext uri="{FF2B5EF4-FFF2-40B4-BE49-F238E27FC236}">
                <a16:creationId xmlns:a16="http://schemas.microsoft.com/office/drawing/2014/main" id="{DE257392-B64C-7592-E586-DD8E1317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56" y="2092928"/>
            <a:ext cx="1763183" cy="17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D5F2D8-0E26-2C6B-1CA5-E4A0B23AECD5}"/>
              </a:ext>
            </a:extLst>
          </p:cNvPr>
          <p:cNvSpPr/>
          <p:nvPr/>
        </p:nvSpPr>
        <p:spPr>
          <a:xfrm>
            <a:off x="10668000" y="6227093"/>
            <a:ext cx="1524000" cy="63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208591" y="98228"/>
            <a:ext cx="10544076" cy="69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Organized Content: Collections &amp; Sections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2979242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easily organize flashcards into custom sections within each collection using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3744625"/>
            <a:ext cx="5927637" cy="352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Color-coded sections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enhance visual organization and </a:t>
            </a:r>
          </a:p>
          <a:p>
            <a:pPr>
              <a:lnSpc>
                <a:spcPts val="2250"/>
              </a:lnSpc>
              <a:buSzPct val="100000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navigation.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631924" y="4424025"/>
            <a:ext cx="596959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intuitive grid layout displays flashcards, with interactive modals for </a:t>
            </a: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creation and viewing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631925" y="5156266"/>
            <a:ext cx="592763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prominent bookmark toggle (</a:t>
            </a:r>
            <a:r>
              <a:rPr lang="en-US" sz="1417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⭐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/☆) allows users to mark important flashcards for later review.</a:t>
            </a:r>
            <a:endParaRPr lang="en-US" sz="141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B32A4-3E15-9A2A-E711-F4665371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57"/>
          <a:stretch>
            <a:fillRect/>
          </a:stretch>
        </p:blipFill>
        <p:spPr>
          <a:xfrm>
            <a:off x="382310" y="907432"/>
            <a:ext cx="3769934" cy="1754450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91A1334B-038D-D817-6834-DD81E6446098}"/>
              </a:ext>
            </a:extLst>
          </p:cNvPr>
          <p:cNvSpPr/>
          <p:nvPr/>
        </p:nvSpPr>
        <p:spPr>
          <a:xfrm>
            <a:off x="624067" y="5891532"/>
            <a:ext cx="592763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 err="1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FlashcardCreationModal.jsx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lets user add multiple flashcards at once in the desired section.</a:t>
            </a:r>
            <a:endParaRPr lang="en-US" sz="1417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6B431-51D5-1FAF-A8E5-21502BD4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62"/>
          <a:stretch>
            <a:fillRect/>
          </a:stretch>
        </p:blipFill>
        <p:spPr>
          <a:xfrm>
            <a:off x="4195586" y="897418"/>
            <a:ext cx="3757487" cy="1754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96129-054F-62DA-0628-17E0D55C2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5704" y="3183112"/>
            <a:ext cx="1652060" cy="3379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151A9-7B71-2178-5BD9-620D82857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481" y="3380558"/>
            <a:ext cx="1573183" cy="3168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78C184-A788-BE04-43F8-67A717F9B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761" y="3380558"/>
            <a:ext cx="1579520" cy="32178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95C2DB-45E0-E1BF-A285-D4F1B07AAAF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446" t="10449" r="892"/>
          <a:stretch>
            <a:fillRect/>
          </a:stretch>
        </p:blipFill>
        <p:spPr>
          <a:xfrm>
            <a:off x="7996415" y="897418"/>
            <a:ext cx="3757487" cy="17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2DE44E3-DFC1-6D35-ABDB-6DCA5F1589DA}"/>
              </a:ext>
            </a:extLst>
          </p:cNvPr>
          <p:cNvSpPr/>
          <p:nvPr/>
        </p:nvSpPr>
        <p:spPr>
          <a:xfrm>
            <a:off x="10668000" y="6227093"/>
            <a:ext cx="1524000" cy="63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493713" y="387846"/>
            <a:ext cx="6960394" cy="463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917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Learning: Bookmarks &amp; AI Tutor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493713" y="1133872"/>
            <a:ext cx="11204575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further support learning, the application includes dedicated pages for bookmarking and an intelligent AI tutor.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4395" y="1645146"/>
            <a:ext cx="5430243" cy="451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Bookmarks.jsx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a centralized location to review all starred flashcards, making revision efficient.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74395" y="2302965"/>
            <a:ext cx="5430243" cy="672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Tutor.jsx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integrates an AI chat interface via the OpenRouter API, allowing users to ask academic questions and receive instant assistance.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74395" y="3164829"/>
            <a:ext cx="5430243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chat bubbles ensure a smooth conversational flow.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74395" y="3580309"/>
            <a:ext cx="5430243" cy="22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bookmark toggling across the application.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1FB84-B8CE-2346-F003-BD5C55A2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30" y="1583115"/>
            <a:ext cx="1281104" cy="2649556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309770-DA07-687A-A563-1D90DADF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44" y="1583115"/>
            <a:ext cx="1283136" cy="2606258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12BA3422-2622-CAAE-78DA-A9BADD70A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03" y="1583115"/>
            <a:ext cx="1281104" cy="26062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7E520E-F9EE-C71E-655A-D9E29DE3A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34"/>
          <a:stretch>
            <a:fillRect/>
          </a:stretch>
        </p:blipFill>
        <p:spPr>
          <a:xfrm>
            <a:off x="6444534" y="4343400"/>
            <a:ext cx="4768740" cy="220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E1952F-E930-737F-A398-EC341B577E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075" r="1160"/>
          <a:stretch>
            <a:fillRect/>
          </a:stretch>
        </p:blipFill>
        <p:spPr>
          <a:xfrm>
            <a:off x="493712" y="4343400"/>
            <a:ext cx="473162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891382"/>
            <a:ext cx="8857556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Progress: Phase 1 Alignment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4" y="1846362"/>
            <a:ext cx="10928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major changes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the initial Phase 1 proposal have been made. The core technical stack and feature set have been implemented as planned, demonstrating the robustness of the initial design. Only </a:t>
            </a:r>
            <a:r>
              <a:rPr lang="en-US" sz="1600" dirty="0"/>
              <a:t>Postman API usage has been removed, as the backend can be tested directly through its endpoints from the frontend interface</a:t>
            </a:r>
            <a:endParaRPr lang="en-US" sz="1417" dirty="0"/>
          </a:p>
        </p:txBody>
      </p:sp>
      <p:sp>
        <p:nvSpPr>
          <p:cNvPr id="4" name="Shape 2"/>
          <p:cNvSpPr/>
          <p:nvPr/>
        </p:nvSpPr>
        <p:spPr>
          <a:xfrm>
            <a:off x="631924" y="3036293"/>
            <a:ext cx="3522365" cy="2558356"/>
          </a:xfrm>
          <a:prstGeom prst="roundRect">
            <a:avLst>
              <a:gd name="adj" fmla="val 4766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0" y="3077815"/>
            <a:ext cx="101600" cy="25583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9403" y="3190519"/>
            <a:ext cx="3034407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Technologies Confirmed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939402" y="3816152"/>
            <a:ext cx="3034407" cy="1444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proposed MERN stack, Tailwind CSS, and OpenRouter API were implemented as planned, providing a solid foundation.</a:t>
            </a:r>
            <a:endParaRPr lang="en-US" sz="1417" dirty="0"/>
          </a:p>
        </p:txBody>
      </p:sp>
      <p:sp>
        <p:nvSpPr>
          <p:cNvPr id="8" name="Shape 5"/>
          <p:cNvSpPr/>
          <p:nvPr/>
        </p:nvSpPr>
        <p:spPr>
          <a:xfrm>
            <a:off x="4334768" y="3029305"/>
            <a:ext cx="3522365" cy="2558356"/>
          </a:xfrm>
          <a:prstGeom prst="roundRect">
            <a:avLst>
              <a:gd name="adj" fmla="val 4766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592" y="3077815"/>
            <a:ext cx="101600" cy="25583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616847" y="3190519"/>
            <a:ext cx="282426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User Experience</a:t>
            </a:r>
            <a:endParaRPr lang="en-US" sz="1833" dirty="0"/>
          </a:p>
        </p:txBody>
      </p:sp>
      <p:sp>
        <p:nvSpPr>
          <p:cNvPr id="11" name="Text 7"/>
          <p:cNvSpPr/>
          <p:nvPr/>
        </p:nvSpPr>
        <p:spPr>
          <a:xfrm>
            <a:off x="4642248" y="3785222"/>
            <a:ext cx="3189486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Minor refinements include adding comprehensive </a:t>
            </a:r>
            <a:r>
              <a:rPr lang="en-US" sz="1417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feedback messages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like "Flashcards created" for better UX. Added HTML color inputs for customizing section background/text colors.</a:t>
            </a:r>
            <a:endParaRPr lang="en-US" sz="1417" dirty="0"/>
          </a:p>
        </p:txBody>
      </p:sp>
      <p:sp>
        <p:nvSpPr>
          <p:cNvPr id="12" name="Shape 8"/>
          <p:cNvSpPr/>
          <p:nvPr/>
        </p:nvSpPr>
        <p:spPr>
          <a:xfrm>
            <a:off x="8037612" y="3029305"/>
            <a:ext cx="3522464" cy="2558356"/>
          </a:xfrm>
          <a:prstGeom prst="roundRect">
            <a:avLst>
              <a:gd name="adj" fmla="val 4766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211" y="3083894"/>
            <a:ext cx="101600" cy="25583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19690" y="3190518"/>
            <a:ext cx="239861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Optimized Interactions</a:t>
            </a:r>
            <a:endParaRPr lang="en-US" sz="1833" dirty="0"/>
          </a:p>
        </p:txBody>
      </p:sp>
      <p:sp>
        <p:nvSpPr>
          <p:cNvPr id="15" name="Text 10"/>
          <p:cNvSpPr/>
          <p:nvPr/>
        </p:nvSpPr>
        <p:spPr>
          <a:xfrm>
            <a:off x="8319690" y="3816151"/>
            <a:ext cx="3034507" cy="1444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Modal interactions for flashcards and sections have been optimized, along with enhanced responsive design thanks to </a:t>
            </a:r>
            <a:r>
              <a:rPr lang="en-US" sz="1417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Tailwind CSS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17" dirty="0"/>
          </a:p>
        </p:txBody>
      </p:sp>
      <p:sp>
        <p:nvSpPr>
          <p:cNvPr id="16" name="Text 11"/>
          <p:cNvSpPr/>
          <p:nvPr/>
        </p:nvSpPr>
        <p:spPr>
          <a:xfrm>
            <a:off x="631874" y="5803645"/>
            <a:ext cx="10928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refinements significantly improve usability without altering the fundamental functionality or scope of the application.</a:t>
            </a:r>
            <a:endParaRPr lang="en-US" sz="1417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D48368-3254-9E69-53A9-A590A66F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0" y="6210300"/>
            <a:ext cx="1543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7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651173"/>
            <a:ext cx="8170763" cy="564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Cases: Authentication &amp; Collections</a:t>
            </a:r>
            <a:endParaRPr lang="en-US" sz="3542" dirty="0"/>
          </a:p>
        </p:txBody>
      </p:sp>
      <p:sp>
        <p:nvSpPr>
          <p:cNvPr id="3" name="Text 1"/>
          <p:cNvSpPr/>
          <p:nvPr/>
        </p:nvSpPr>
        <p:spPr>
          <a:xfrm>
            <a:off x="631924" y="1558330"/>
            <a:ext cx="1092815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testing ensures the stability and reliability of our application's core features. Here are the key test cases for authentication and collection management.</a:t>
            </a:r>
            <a:endParaRPr lang="en-US" sz="1333" dirty="0"/>
          </a:p>
        </p:txBody>
      </p:sp>
      <p:sp>
        <p:nvSpPr>
          <p:cNvPr id="4" name="Shape 2"/>
          <p:cNvSpPr/>
          <p:nvPr/>
        </p:nvSpPr>
        <p:spPr>
          <a:xfrm>
            <a:off x="631924" y="2300090"/>
            <a:ext cx="10928152" cy="3906639"/>
          </a:xfrm>
          <a:prstGeom prst="roundRect">
            <a:avLst>
              <a:gd name="adj" fmla="val 6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38274" y="2306439"/>
            <a:ext cx="10914360" cy="7737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10816" y="2415680"/>
            <a:ext cx="329168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TC1</a:t>
            </a:r>
            <a:endParaRPr lang="en-US" sz="1333" dirty="0"/>
          </a:p>
        </p:txBody>
      </p:sp>
      <p:sp>
        <p:nvSpPr>
          <p:cNvPr id="7" name="Text 5"/>
          <p:cNvSpPr/>
          <p:nvPr/>
        </p:nvSpPr>
        <p:spPr>
          <a:xfrm>
            <a:off x="4451747" y="2415680"/>
            <a:ext cx="3288507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Login (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Auth.jsx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authService.js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333" dirty="0"/>
          </a:p>
        </p:txBody>
      </p:sp>
      <p:sp>
        <p:nvSpPr>
          <p:cNvPr id="8" name="Text 6"/>
          <p:cNvSpPr/>
          <p:nvPr/>
        </p:nvSpPr>
        <p:spPr>
          <a:xfrm>
            <a:off x="8089503" y="2415679"/>
            <a:ext cx="3291682" cy="555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redirected to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/profile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upon successful login.</a:t>
            </a:r>
            <a:endParaRPr lang="en-US" sz="1333" dirty="0"/>
          </a:p>
        </p:txBody>
      </p:sp>
      <p:sp>
        <p:nvSpPr>
          <p:cNvPr id="9" name="Shape 7"/>
          <p:cNvSpPr/>
          <p:nvPr/>
        </p:nvSpPr>
        <p:spPr>
          <a:xfrm>
            <a:off x="638274" y="3080147"/>
            <a:ext cx="10914360" cy="7800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10816" y="3189387"/>
            <a:ext cx="329168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TC2</a:t>
            </a:r>
            <a:endParaRPr lang="en-US" sz="1333" dirty="0"/>
          </a:p>
        </p:txBody>
      </p:sp>
      <p:sp>
        <p:nvSpPr>
          <p:cNvPr id="11" name="Text 9"/>
          <p:cNvSpPr/>
          <p:nvPr/>
        </p:nvSpPr>
        <p:spPr>
          <a:xfrm>
            <a:off x="4451747" y="3189387"/>
            <a:ext cx="3288507" cy="561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Registration (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Auth.jsx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authService.js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333" dirty="0"/>
          </a:p>
        </p:txBody>
      </p:sp>
      <p:sp>
        <p:nvSpPr>
          <p:cNvPr id="12" name="Text 10"/>
          <p:cNvSpPr/>
          <p:nvPr/>
        </p:nvSpPr>
        <p:spPr>
          <a:xfrm>
            <a:off x="8089503" y="3189387"/>
            <a:ext cx="3291682" cy="555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user account created and user redirected to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/profile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33" dirty="0"/>
          </a:p>
        </p:txBody>
      </p:sp>
      <p:sp>
        <p:nvSpPr>
          <p:cNvPr id="13" name="Shape 11"/>
          <p:cNvSpPr/>
          <p:nvPr/>
        </p:nvSpPr>
        <p:spPr>
          <a:xfrm>
            <a:off x="638274" y="3860205"/>
            <a:ext cx="10914360" cy="7800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10816" y="3969445"/>
            <a:ext cx="329168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TC3</a:t>
            </a:r>
            <a:endParaRPr lang="en-US" sz="1333" dirty="0"/>
          </a:p>
        </p:txBody>
      </p:sp>
      <p:sp>
        <p:nvSpPr>
          <p:cNvPr id="15" name="Text 13"/>
          <p:cNvSpPr/>
          <p:nvPr/>
        </p:nvSpPr>
        <p:spPr>
          <a:xfrm>
            <a:off x="4451747" y="3969444"/>
            <a:ext cx="3288507" cy="561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Collection (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Profile.jsx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collectionService.js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333" dirty="0"/>
          </a:p>
        </p:txBody>
      </p:sp>
      <p:sp>
        <p:nvSpPr>
          <p:cNvPr id="16" name="Text 14"/>
          <p:cNvSpPr/>
          <p:nvPr/>
        </p:nvSpPr>
        <p:spPr>
          <a:xfrm>
            <a:off x="8089503" y="3969444"/>
            <a:ext cx="329168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collection created and displayed in user's collections list.</a:t>
            </a:r>
            <a:endParaRPr lang="en-US" sz="1333" dirty="0"/>
          </a:p>
        </p:txBody>
      </p:sp>
      <p:sp>
        <p:nvSpPr>
          <p:cNvPr id="17" name="Shape 15"/>
          <p:cNvSpPr/>
          <p:nvPr/>
        </p:nvSpPr>
        <p:spPr>
          <a:xfrm>
            <a:off x="638274" y="4640263"/>
            <a:ext cx="10914360" cy="7800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810816" y="4749503"/>
            <a:ext cx="329168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TC4</a:t>
            </a:r>
            <a:endParaRPr lang="en-US" sz="1333" dirty="0"/>
          </a:p>
        </p:txBody>
      </p:sp>
      <p:sp>
        <p:nvSpPr>
          <p:cNvPr id="19" name="Text 17"/>
          <p:cNvSpPr/>
          <p:nvPr/>
        </p:nvSpPr>
        <p:spPr>
          <a:xfrm>
            <a:off x="4451747" y="4749503"/>
            <a:ext cx="3288507" cy="561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 Collection (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Collections.jsx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collectionService.js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333" dirty="0"/>
          </a:p>
        </p:txBody>
      </p:sp>
      <p:sp>
        <p:nvSpPr>
          <p:cNvPr id="20" name="Text 18"/>
          <p:cNvSpPr/>
          <p:nvPr/>
        </p:nvSpPr>
        <p:spPr>
          <a:xfrm>
            <a:off x="8089503" y="4749503"/>
            <a:ext cx="329168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 name updated and reflected in UI.</a:t>
            </a:r>
            <a:endParaRPr lang="en-US" sz="1333" dirty="0"/>
          </a:p>
        </p:txBody>
      </p:sp>
      <p:sp>
        <p:nvSpPr>
          <p:cNvPr id="21" name="Shape 19"/>
          <p:cNvSpPr/>
          <p:nvPr/>
        </p:nvSpPr>
        <p:spPr>
          <a:xfrm>
            <a:off x="638274" y="5420320"/>
            <a:ext cx="10914360" cy="7800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810816" y="5529561"/>
            <a:ext cx="329168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TC5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4451747" y="5529560"/>
            <a:ext cx="3288507" cy="561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Collection (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Collections.jsx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333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collectionService.js</a:t>
            </a: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333" dirty="0"/>
          </a:p>
        </p:txBody>
      </p:sp>
      <p:sp>
        <p:nvSpPr>
          <p:cNvPr id="24" name="Text 22"/>
          <p:cNvSpPr/>
          <p:nvPr/>
        </p:nvSpPr>
        <p:spPr>
          <a:xfrm>
            <a:off x="8089503" y="5529560"/>
            <a:ext cx="3291682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 removed from the user's collections list.</a:t>
            </a:r>
            <a:endParaRPr lang="en-US" sz="133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A194FE-D304-1538-3AA2-11C24BCA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6210300"/>
            <a:ext cx="1543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486" y="614859"/>
            <a:ext cx="8008739" cy="488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42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Cases: Sections, Flashcards &amp; Navigation</a:t>
            </a:r>
            <a:endParaRPr lang="en-US" sz="3042" dirty="0"/>
          </a:p>
        </p:txBody>
      </p:sp>
      <p:sp>
        <p:nvSpPr>
          <p:cNvPr id="3" name="Text 1"/>
          <p:cNvSpPr/>
          <p:nvPr/>
        </p:nvSpPr>
        <p:spPr>
          <a:xfrm>
            <a:off x="611485" y="1400275"/>
            <a:ext cx="10969030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Continued testing verifies functionality across section and flashcard management, AI integration, and overall navigation.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11485" y="1804889"/>
            <a:ext cx="10969030" cy="4438154"/>
          </a:xfrm>
          <a:prstGeom prst="roundRect">
            <a:avLst>
              <a:gd name="adj" fmla="val 50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17836" y="1811239"/>
            <a:ext cx="10955139" cy="4285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67656" y="1906687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TC6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4268689" y="1918642"/>
            <a:ext cx="3348038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Section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sectionService.js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8" name="Text 6"/>
          <p:cNvSpPr/>
          <p:nvPr/>
        </p:nvSpPr>
        <p:spPr>
          <a:xfrm>
            <a:off x="8073331" y="1906687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section created within a collection.</a:t>
            </a:r>
            <a:endParaRPr lang="en-US" sz="1167" dirty="0"/>
          </a:p>
        </p:txBody>
      </p:sp>
      <p:sp>
        <p:nvSpPr>
          <p:cNvPr id="9" name="Shape 7"/>
          <p:cNvSpPr/>
          <p:nvPr/>
        </p:nvSpPr>
        <p:spPr>
          <a:xfrm>
            <a:off x="617836" y="2239764"/>
            <a:ext cx="10955139" cy="666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67656" y="2335213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TC7</a:t>
            </a:r>
            <a:endParaRPr lang="en-US" sz="1167" dirty="0"/>
          </a:p>
        </p:txBody>
      </p:sp>
      <p:sp>
        <p:nvSpPr>
          <p:cNvPr id="11" name="Text 9"/>
          <p:cNvSpPr/>
          <p:nvPr/>
        </p:nvSpPr>
        <p:spPr>
          <a:xfrm>
            <a:off x="4268689" y="2335213"/>
            <a:ext cx="3348038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 Section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sectionService.js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8073331" y="2335213"/>
            <a:ext cx="3351213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Section details updated and displayed correctly.</a:t>
            </a:r>
            <a:endParaRPr lang="en-US" sz="1167" dirty="0"/>
          </a:p>
        </p:txBody>
      </p:sp>
      <p:sp>
        <p:nvSpPr>
          <p:cNvPr id="13" name="Shape 11"/>
          <p:cNvSpPr/>
          <p:nvPr/>
        </p:nvSpPr>
        <p:spPr>
          <a:xfrm>
            <a:off x="617836" y="2905919"/>
            <a:ext cx="10955139" cy="666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767656" y="3001368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TC8</a:t>
            </a:r>
            <a:endParaRPr lang="en-US" sz="1167" dirty="0"/>
          </a:p>
        </p:txBody>
      </p:sp>
      <p:sp>
        <p:nvSpPr>
          <p:cNvPr id="15" name="Text 13"/>
          <p:cNvSpPr/>
          <p:nvPr/>
        </p:nvSpPr>
        <p:spPr>
          <a:xfrm>
            <a:off x="4268689" y="3001367"/>
            <a:ext cx="3348038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Flashcards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Section.jsx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flashcardService.js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16" name="Text 14"/>
          <p:cNvSpPr/>
          <p:nvPr/>
        </p:nvSpPr>
        <p:spPr>
          <a:xfrm>
            <a:off x="8073331" y="3001368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Flashcards added to the specified section.</a:t>
            </a:r>
            <a:endParaRPr lang="en-US" sz="1167" dirty="0"/>
          </a:p>
        </p:txBody>
      </p:sp>
      <p:sp>
        <p:nvSpPr>
          <p:cNvPr id="17" name="Shape 15"/>
          <p:cNvSpPr/>
          <p:nvPr/>
        </p:nvSpPr>
        <p:spPr>
          <a:xfrm>
            <a:off x="617836" y="3572073"/>
            <a:ext cx="10955139" cy="666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67656" y="3667522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TC9</a:t>
            </a:r>
            <a:endParaRPr lang="en-US" sz="1167" dirty="0"/>
          </a:p>
        </p:txBody>
      </p:sp>
      <p:sp>
        <p:nvSpPr>
          <p:cNvPr id="19" name="Text 17"/>
          <p:cNvSpPr/>
          <p:nvPr/>
        </p:nvSpPr>
        <p:spPr>
          <a:xfrm>
            <a:off x="4268689" y="3666557"/>
            <a:ext cx="3348038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Toggle Bookmark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Bookmarks.jsx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flashcardService.js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20" name="Text 18"/>
          <p:cNvSpPr/>
          <p:nvPr/>
        </p:nvSpPr>
        <p:spPr>
          <a:xfrm>
            <a:off x="8073331" y="3667522"/>
            <a:ext cx="3351213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Flashcard's bookmark status updated, reflected in 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/bookmarks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167" dirty="0"/>
          </a:p>
        </p:txBody>
      </p:sp>
      <p:sp>
        <p:nvSpPr>
          <p:cNvPr id="21" name="Shape 19"/>
          <p:cNvSpPr/>
          <p:nvPr/>
        </p:nvSpPr>
        <p:spPr>
          <a:xfrm>
            <a:off x="617836" y="4238228"/>
            <a:ext cx="10955139" cy="666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67656" y="4333677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TC10</a:t>
            </a:r>
            <a:endParaRPr lang="en-US" sz="1167" dirty="0"/>
          </a:p>
        </p:txBody>
      </p:sp>
      <p:sp>
        <p:nvSpPr>
          <p:cNvPr id="23" name="Text 21"/>
          <p:cNvSpPr/>
          <p:nvPr/>
        </p:nvSpPr>
        <p:spPr>
          <a:xfrm>
            <a:off x="4268689" y="4333676"/>
            <a:ext cx="3348038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Tutor Query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Tutor.jsx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AI API)</a:t>
            </a:r>
            <a:endParaRPr lang="en-US" sz="1167" dirty="0"/>
          </a:p>
        </p:txBody>
      </p:sp>
      <p:sp>
        <p:nvSpPr>
          <p:cNvPr id="24" name="Text 22"/>
          <p:cNvSpPr/>
          <p:nvPr/>
        </p:nvSpPr>
        <p:spPr>
          <a:xfrm>
            <a:off x="8073331" y="4333677"/>
            <a:ext cx="3351213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response generated and displayed in chat log.</a:t>
            </a:r>
            <a:endParaRPr lang="en-US" sz="1167" dirty="0"/>
          </a:p>
        </p:txBody>
      </p:sp>
      <p:sp>
        <p:nvSpPr>
          <p:cNvPr id="25" name="Shape 23"/>
          <p:cNvSpPr/>
          <p:nvPr/>
        </p:nvSpPr>
        <p:spPr>
          <a:xfrm>
            <a:off x="617836" y="4904383"/>
            <a:ext cx="10955139" cy="666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67656" y="4999832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TC11</a:t>
            </a:r>
            <a:endParaRPr lang="en-US" sz="1167" dirty="0"/>
          </a:p>
        </p:txBody>
      </p:sp>
      <p:sp>
        <p:nvSpPr>
          <p:cNvPr id="27" name="Text 25"/>
          <p:cNvSpPr/>
          <p:nvPr/>
        </p:nvSpPr>
        <p:spPr>
          <a:xfrm>
            <a:off x="4268689" y="4999831"/>
            <a:ext cx="3348038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Navigation Links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Navbar.jsx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28" name="Text 26"/>
          <p:cNvSpPr/>
          <p:nvPr/>
        </p:nvSpPr>
        <p:spPr>
          <a:xfrm>
            <a:off x="8073331" y="4999832"/>
            <a:ext cx="3351213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Links navigate correctly to their respective pages.</a:t>
            </a:r>
            <a:endParaRPr lang="en-US" sz="1167" dirty="0"/>
          </a:p>
        </p:txBody>
      </p:sp>
      <p:sp>
        <p:nvSpPr>
          <p:cNvPr id="29" name="Shape 27"/>
          <p:cNvSpPr/>
          <p:nvPr/>
        </p:nvSpPr>
        <p:spPr>
          <a:xfrm>
            <a:off x="617836" y="5570538"/>
            <a:ext cx="10955139" cy="666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767656" y="5665986"/>
            <a:ext cx="3351213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TC12</a:t>
            </a:r>
            <a:endParaRPr lang="en-US" sz="1167" dirty="0"/>
          </a:p>
        </p:txBody>
      </p:sp>
      <p:sp>
        <p:nvSpPr>
          <p:cNvPr id="31" name="Text 29"/>
          <p:cNvSpPr/>
          <p:nvPr/>
        </p:nvSpPr>
        <p:spPr>
          <a:xfrm>
            <a:off x="4268689" y="5665986"/>
            <a:ext cx="3348038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Menu Toggle (</a:t>
            </a:r>
            <a:r>
              <a:rPr lang="en-US" sz="1167" dirty="0">
                <a:solidFill>
                  <a:srgbClr val="384653"/>
                </a:solidFill>
                <a:highlight>
                  <a:srgbClr val="E7EE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Navbar.jsx</a:t>
            </a: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167" dirty="0"/>
          </a:p>
        </p:txBody>
      </p:sp>
      <p:sp>
        <p:nvSpPr>
          <p:cNvPr id="32" name="Text 30"/>
          <p:cNvSpPr/>
          <p:nvPr/>
        </p:nvSpPr>
        <p:spPr>
          <a:xfrm>
            <a:off x="8073331" y="5665986"/>
            <a:ext cx="3351213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navigation menu opens and closes correctly.</a:t>
            </a:r>
            <a:endParaRPr lang="en-US" sz="1167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1D5270-5BA6-BF1E-BEE6-CD1AAAAD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0" y="6210300"/>
            <a:ext cx="1543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705" y="264843"/>
            <a:ext cx="9048637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Screencast Demonstration And Conclusion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4500592"/>
            <a:ext cx="9915808" cy="684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5-minute screencast highlights the core functionalities of StudyGenie, showcasing the user flow from flashcard creation to navigating collections and interacting with the AI chatbot.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5185538"/>
            <a:ext cx="1019936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demo also illustrates the application's responsive design across desktop and mobile views, accompanied by a clear voice-over for accessibility.</a:t>
            </a:r>
            <a:endParaRPr lang="en-US" sz="141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3BD27-0C83-DDD0-1C06-32CDE28A8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950" y="6210300"/>
            <a:ext cx="1543050" cy="64770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20D3F0D3-2C3B-8046-2836-24B57E116BC2}"/>
              </a:ext>
            </a:extLst>
          </p:cNvPr>
          <p:cNvSpPr/>
          <p:nvPr/>
        </p:nvSpPr>
        <p:spPr>
          <a:xfrm>
            <a:off x="631924" y="5864176"/>
            <a:ext cx="10199362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/>
              <a:t>Summary: </a:t>
            </a:r>
            <a:r>
              <a:rPr lang="en-US" sz="1600" dirty="0" err="1"/>
              <a:t>StudyGenie</a:t>
            </a:r>
            <a:r>
              <a:rPr lang="en-US" sz="1600" dirty="0"/>
              <a:t> delivers a personalized, responsive flashcard app with AI support, built on a MERN stack with Tailwind CSS. It meets student needs for organized study and is scalable for future features.</a:t>
            </a:r>
            <a:endParaRPr lang="en-US" sz="1600" dirty="0">
              <a:effectLst/>
            </a:endParaRPr>
          </a:p>
        </p:txBody>
      </p:sp>
      <p:pic>
        <p:nvPicPr>
          <p:cNvPr id="13" name="studygenie">
            <a:hlinkClick r:id="" action="ppaction://media"/>
            <a:extLst>
              <a:ext uri="{FF2B5EF4-FFF2-40B4-BE49-F238E27FC236}">
                <a16:creationId xmlns:a16="http://schemas.microsoft.com/office/drawing/2014/main" id="{94B85555-765F-E13F-A1CC-8CEA43B229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2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6"/>
          <a:srcRect l="5537" t="9974" r="5211" b="9244"/>
          <a:stretch>
            <a:fillRect/>
          </a:stretch>
        </p:blipFill>
        <p:spPr>
          <a:xfrm>
            <a:off x="1632856" y="858765"/>
            <a:ext cx="7043057" cy="35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A0E75-7678-7AAC-877A-01EFF3FA9868}"/>
              </a:ext>
            </a:extLst>
          </p:cNvPr>
          <p:cNvSpPr txBox="1"/>
          <p:nvPr/>
        </p:nvSpPr>
        <p:spPr>
          <a:xfrm>
            <a:off x="1179073" y="518636"/>
            <a:ext cx="9833548" cy="10405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Purpose and Target Users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A2AE90-1312-387E-FEC4-CD9F4E146A4E}"/>
              </a:ext>
            </a:extLst>
          </p:cNvPr>
          <p:cNvSpPr txBox="1"/>
          <p:nvPr/>
        </p:nvSpPr>
        <p:spPr>
          <a:xfrm>
            <a:off x="1068924" y="1729019"/>
            <a:ext cx="3490745" cy="348769"/>
          </a:xfrm>
          <a:prstGeom prst="rect">
            <a:avLst/>
          </a:prstGeom>
        </p:spPr>
        <p:txBody>
          <a:bodyPr vert="horz" lIns="91440" tIns="45720" rIns="91440" bIns="45720" numCol="1" spcCol="360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</a:rPr>
              <a:t>Project Name: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i="1" dirty="0" err="1">
                <a:solidFill>
                  <a:schemeClr val="tx2"/>
                </a:solidFill>
              </a:rPr>
              <a:t>StudyGenie</a:t>
            </a:r>
            <a:endParaRPr lang="en-US" sz="2000" i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2D7397-F680-0AD7-07F5-3786601E9B56}"/>
              </a:ext>
            </a:extLst>
          </p:cNvPr>
          <p:cNvSpPr txBox="1"/>
          <p:nvPr/>
        </p:nvSpPr>
        <p:spPr>
          <a:xfrm>
            <a:off x="1179073" y="2247654"/>
            <a:ext cx="3164327" cy="2095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Purpose:</a:t>
            </a:r>
          </a:p>
          <a:p>
            <a:pPr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To create a responsive web-based flashcard application for academic self-study, enabling users to efficiently organize, manage, and revise key concepts.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3A207F-74B5-4B7E-22E7-7979F8B82C2E}"/>
              </a:ext>
            </a:extLst>
          </p:cNvPr>
          <p:cNvSpPr txBox="1"/>
          <p:nvPr/>
        </p:nvSpPr>
        <p:spPr>
          <a:xfrm>
            <a:off x="4650543" y="2247654"/>
            <a:ext cx="2984131" cy="39941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Motivation:</a:t>
            </a:r>
          </a:p>
          <a:p>
            <a:pPr>
              <a:spcAft>
                <a:spcPts val="600"/>
              </a:spcAft>
            </a:pP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As a student, I often struggled with fragmented study materials and the lack of a focused revision tool. </a:t>
            </a:r>
            <a:r>
              <a:rPr lang="en-US" sz="1600" i="1" dirty="0" err="1">
                <a:solidFill>
                  <a:schemeClr val="tx2"/>
                </a:solidFill>
              </a:rPr>
              <a:t>StudyGenie</a:t>
            </a:r>
            <a:r>
              <a:rPr lang="en-US" sz="1600" dirty="0">
                <a:solidFill>
                  <a:schemeClr val="tx2"/>
                </a:solidFill>
              </a:rPr>
              <a:t> solves this by offering a clean, structured interface for concept retention.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3A068-4173-7AF6-4FD1-98E7768398E8}"/>
              </a:ext>
            </a:extLst>
          </p:cNvPr>
          <p:cNvSpPr txBox="1"/>
          <p:nvPr/>
        </p:nvSpPr>
        <p:spPr>
          <a:xfrm>
            <a:off x="1179073" y="4484596"/>
            <a:ext cx="3164326" cy="17572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Key Focus: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Productivity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Simplicity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Personalized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8FC8F-A4CA-5035-BBC9-F153CDF0BD23}"/>
              </a:ext>
            </a:extLst>
          </p:cNvPr>
          <p:cNvSpPr txBox="1"/>
          <p:nvPr/>
        </p:nvSpPr>
        <p:spPr>
          <a:xfrm>
            <a:off x="7941818" y="2262548"/>
            <a:ext cx="3070803" cy="39792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  Target User Group:</a:t>
            </a:r>
          </a:p>
          <a:p>
            <a:endParaRPr lang="en-US" sz="16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University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school students (STEM-focused)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Self-learners preparing for entrance exams or certifications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2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AC21B-FF7A-8B30-DCF0-D39D85B0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529FAB76-B7C8-4F7F-B3C5-603C3F5B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5F4E6-29DA-21B7-5EE9-D8A2B2FFF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30D23-4CFC-7201-5B28-FF90532066F6}"/>
              </a:ext>
            </a:extLst>
          </p:cNvPr>
          <p:cNvSpPr txBox="1"/>
          <p:nvPr/>
        </p:nvSpPr>
        <p:spPr>
          <a:xfrm>
            <a:off x="1140798" y="581617"/>
            <a:ext cx="9833548" cy="982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</a:rPr>
              <a:t>User Benefits and Run Instructions</a:t>
            </a:r>
            <a:endParaRPr lang="en-US" sz="3600" b="1" kern="1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ACF44-C7E2-E669-987A-3656C4131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CE3FA2-131B-2F7E-5D37-0E12469AE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BF0C6F-AEA7-8CDB-8EEC-E7CEA0FA1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13C897-D281-F977-E974-E5B53F1F0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13F4C3-965A-D678-86B2-91274AE13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8BE52-8644-2159-3DA9-9FDAAB0D7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9ADF28-4BB9-18AF-348C-7949B48A6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F8BAEB-13BB-16B3-F3AD-3A3741B90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3857B-2405-1FC2-E3EF-08F18B323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523B99B-5338-E9D1-B112-C591444C8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63A8B01-05CF-8C15-D812-ABB4098835FC}"/>
              </a:ext>
            </a:extLst>
          </p:cNvPr>
          <p:cNvSpPr txBox="1"/>
          <p:nvPr/>
        </p:nvSpPr>
        <p:spPr>
          <a:xfrm>
            <a:off x="1140798" y="2069744"/>
            <a:ext cx="2701859" cy="42066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  </a:t>
            </a:r>
            <a:r>
              <a:rPr lang="en-US" sz="1600" b="1" dirty="0">
                <a:solidFill>
                  <a:schemeClr val="tx2"/>
                </a:solidFill>
              </a:rPr>
              <a:t>Benefits to Users:</a:t>
            </a:r>
          </a:p>
          <a:p>
            <a:endParaRPr lang="en-US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Quick creation and access to flashcards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Section-based organization for focused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Bookmarking important cards for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AI-powered Q&amp;A feature for clarifying doubts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Seamless user experience across devices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8CBC15-A19B-999C-B3D4-B51C235F9DBD}"/>
              </a:ext>
            </a:extLst>
          </p:cNvPr>
          <p:cNvSpPr txBox="1"/>
          <p:nvPr/>
        </p:nvSpPr>
        <p:spPr>
          <a:xfrm>
            <a:off x="1073090" y="1678555"/>
            <a:ext cx="3174750" cy="391188"/>
          </a:xfrm>
          <a:prstGeom prst="rect">
            <a:avLst/>
          </a:prstGeom>
        </p:spPr>
        <p:txBody>
          <a:bodyPr vert="horz" lIns="91440" tIns="45720" rIns="91440" bIns="45720" numCol="1" spcCol="36000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Project Name: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i="1" dirty="0" err="1">
                <a:solidFill>
                  <a:schemeClr val="tx2"/>
                </a:solidFill>
              </a:rPr>
              <a:t>StudyGenie</a:t>
            </a:r>
            <a:endParaRPr lang="en-US" i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BDF71-231F-30CA-EE9D-DA53BFD645BE}"/>
              </a:ext>
            </a:extLst>
          </p:cNvPr>
          <p:cNvSpPr txBox="1"/>
          <p:nvPr/>
        </p:nvSpPr>
        <p:spPr>
          <a:xfrm>
            <a:off x="3958956" y="2069744"/>
            <a:ext cx="7015390" cy="42066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Run instructions</a:t>
            </a:r>
            <a:r>
              <a:rPr lang="en-US" sz="1200" b="1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Clone the repository from GitHub: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Open the directories </a:t>
            </a:r>
            <a:r>
              <a:rPr lang="en-US" sz="1300" b="1" dirty="0"/>
              <a:t>‘</a:t>
            </a:r>
            <a:r>
              <a:rPr lang="en-US" sz="1300" b="1" dirty="0" err="1"/>
              <a:t>studygenie</a:t>
            </a:r>
            <a:r>
              <a:rPr lang="en-US" sz="1300" b="1" dirty="0"/>
              <a:t>’  </a:t>
            </a:r>
            <a:r>
              <a:rPr lang="en-US" sz="1300" dirty="0"/>
              <a:t>and </a:t>
            </a:r>
            <a:r>
              <a:rPr lang="en-US" sz="1300" b="1" dirty="0"/>
              <a:t>‘backend’ </a:t>
            </a:r>
            <a:r>
              <a:rPr lang="en-US" sz="1300" dirty="0"/>
              <a:t>in the terminal and run </a:t>
            </a:r>
            <a:r>
              <a:rPr lang="en-US" sz="1300" b="1" dirty="0"/>
              <a:t>‘</a:t>
            </a:r>
            <a:r>
              <a:rPr lang="en-US" sz="1300" b="1" dirty="0" err="1"/>
              <a:t>npm</a:t>
            </a:r>
            <a:r>
              <a:rPr lang="en-US" sz="1300" b="1" dirty="0"/>
              <a:t> install’ </a:t>
            </a:r>
            <a:r>
              <a:rPr lang="en-US" sz="1300" dirty="0"/>
              <a:t>in both the directories to install the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Configure </a:t>
            </a:r>
            <a:r>
              <a:rPr lang="en-US" sz="1300" b="1" dirty="0"/>
              <a:t>‘.env’</a:t>
            </a:r>
            <a:r>
              <a:rPr lang="en-US" sz="1300" dirty="0"/>
              <a:t> files in both directories:</a:t>
            </a:r>
            <a:br>
              <a:rPr lang="en-US" sz="1300" dirty="0"/>
            </a:br>
            <a:r>
              <a:rPr lang="en-US" sz="1300" b="1" dirty="0" err="1"/>
              <a:t>studygenie</a:t>
            </a:r>
            <a:r>
              <a:rPr lang="en-US" sz="1300" b="1" dirty="0"/>
              <a:t>: 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IN" sz="1300" b="1" dirty="0">
                <a:solidFill>
                  <a:srgbClr val="FFC000"/>
                </a:solidFill>
              </a:rPr>
              <a:t>VITE_API_URL</a:t>
            </a:r>
            <a:r>
              <a:rPr lang="en-IN" sz="1300" dirty="0"/>
              <a:t>=</a:t>
            </a:r>
            <a:r>
              <a:rPr lang="en-IN" sz="13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http://localhost:5500</a:t>
            </a:r>
            <a:br>
              <a:rPr lang="en-IN" sz="1300" dirty="0"/>
            </a:br>
            <a:r>
              <a:rPr lang="en-US" sz="1300" b="1" dirty="0"/>
              <a:t>backend:</a:t>
            </a:r>
            <a:br>
              <a:rPr lang="en-US" sz="1300" dirty="0"/>
            </a:br>
            <a:r>
              <a:rPr lang="en-US" sz="1300" dirty="0"/>
              <a:t>	</a:t>
            </a:r>
            <a:r>
              <a:rPr lang="en-IN" sz="1300" b="1" dirty="0">
                <a:solidFill>
                  <a:srgbClr val="0070C0"/>
                </a:solidFill>
              </a:rPr>
              <a:t>PORT</a:t>
            </a:r>
            <a:r>
              <a:rPr lang="en-IN" sz="1300" dirty="0"/>
              <a:t>=5500</a:t>
            </a:r>
            <a:br>
              <a:rPr lang="en-IN" sz="1300" dirty="0"/>
            </a:br>
            <a:r>
              <a:rPr lang="en-IN" sz="1300" dirty="0"/>
              <a:t>	</a:t>
            </a:r>
            <a:r>
              <a:rPr lang="en-IN" sz="1300" b="1" dirty="0">
                <a:solidFill>
                  <a:srgbClr val="0070C0"/>
                </a:solidFill>
              </a:rPr>
              <a:t>AI_API</a:t>
            </a:r>
            <a:r>
              <a:rPr lang="en-IN" sz="1300" dirty="0"/>
              <a:t>=</a:t>
            </a:r>
            <a:r>
              <a:rPr lang="en-IN" sz="1300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https://openrouter.ai/api/v1/chat/completions</a:t>
            </a:r>
            <a:br>
              <a:rPr lang="en-IN" sz="1300" dirty="0">
                <a:solidFill>
                  <a:srgbClr val="00B050"/>
                </a:solidFill>
              </a:rPr>
            </a:br>
            <a:r>
              <a:rPr lang="en-IN" sz="1300" dirty="0">
                <a:solidFill>
                  <a:srgbClr val="00B050"/>
                </a:solidFill>
              </a:rPr>
              <a:t>	</a:t>
            </a:r>
            <a:r>
              <a:rPr lang="en-IN" sz="1300" b="1" dirty="0">
                <a:solidFill>
                  <a:srgbClr val="0070C0"/>
                </a:solidFill>
              </a:rPr>
              <a:t>AI_API_KEY</a:t>
            </a:r>
            <a:r>
              <a:rPr lang="en-IN" sz="1300" dirty="0"/>
              <a:t>=</a:t>
            </a:r>
            <a:br>
              <a:rPr lang="en-IN" sz="1300" dirty="0"/>
            </a:br>
            <a:r>
              <a:rPr lang="en-IN" sz="1300" dirty="0"/>
              <a:t>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	</a:t>
            </a:r>
            <a:r>
              <a:rPr lang="en-IN" sz="1300" b="1" dirty="0">
                <a:solidFill>
                  <a:srgbClr val="0070C0"/>
                </a:solidFill>
              </a:rPr>
              <a:t>FRONTEND_URL</a:t>
            </a:r>
            <a:r>
              <a:rPr lang="en-IN" sz="1300" dirty="0"/>
              <a:t>=</a:t>
            </a:r>
            <a:r>
              <a:rPr lang="en-IN" sz="1300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http://localhost:5173</a:t>
            </a:r>
            <a:br>
              <a:rPr lang="en-IN" sz="1300" b="1" dirty="0">
                <a:solidFill>
                  <a:srgbClr val="7030A0"/>
                </a:solidFill>
              </a:rPr>
            </a:br>
            <a:r>
              <a:rPr lang="en-IN" sz="1300" b="1" dirty="0">
                <a:solidFill>
                  <a:srgbClr val="7030A0"/>
                </a:solidFill>
              </a:rPr>
              <a:t>	</a:t>
            </a:r>
            <a:r>
              <a:rPr lang="en-IN" sz="1300" b="1" dirty="0">
                <a:solidFill>
                  <a:srgbClr val="0070C0"/>
                </a:solidFill>
              </a:rPr>
              <a:t>DB_URI</a:t>
            </a:r>
            <a:r>
              <a:rPr lang="en-IN" sz="1300" dirty="0"/>
              <a:t>='</a:t>
            </a:r>
            <a:r>
              <a:rPr lang="en-IN" sz="1300" dirty="0" err="1"/>
              <a:t>mongodb+srv</a:t>
            </a:r>
            <a:r>
              <a:rPr lang="en-IN" sz="1300" dirty="0"/>
              <a:t>://sg-user:xyamU1qaCqj92sqy@sg-cluster.efevdja.mongodb.net/?</a:t>
            </a:r>
            <a:r>
              <a:rPr lang="en-IN" sz="1300" dirty="0" err="1"/>
              <a:t>retryWrites</a:t>
            </a:r>
            <a:r>
              <a:rPr lang="en-IN" sz="1300" dirty="0"/>
              <a:t>=</a:t>
            </a:r>
            <a:r>
              <a:rPr lang="en-IN" sz="1300" dirty="0" err="1"/>
              <a:t>true&amp;w</a:t>
            </a:r>
            <a:r>
              <a:rPr lang="en-IN" sz="1300" dirty="0"/>
              <a:t>=</a:t>
            </a:r>
            <a:r>
              <a:rPr lang="en-IN" sz="1300" dirty="0" err="1"/>
              <a:t>majority&amp;appName</a:t>
            </a:r>
            <a:r>
              <a:rPr lang="en-IN" sz="1300" dirty="0"/>
              <a:t>=SG-cluster’</a:t>
            </a:r>
          </a:p>
          <a:p>
            <a:endParaRPr lang="en-IN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To get the project running, run </a:t>
            </a:r>
            <a:r>
              <a:rPr lang="en-US" sz="1300" b="1" dirty="0"/>
              <a:t>‘</a:t>
            </a:r>
            <a:r>
              <a:rPr lang="en-US" sz="1300" b="1" dirty="0" err="1"/>
              <a:t>npm</a:t>
            </a:r>
            <a:r>
              <a:rPr lang="en-US" sz="1300" b="1" dirty="0"/>
              <a:t> run dev’</a:t>
            </a:r>
            <a:r>
              <a:rPr lang="en-US" sz="1300" dirty="0"/>
              <a:t> in both the directories form the terminal and visit </a:t>
            </a:r>
            <a:r>
              <a:rPr lang="en-IN" sz="1300" b="1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http://localhost:5173</a:t>
            </a:r>
            <a:r>
              <a:rPr lang="en-IN" sz="1300" b="1" dirty="0">
                <a:solidFill>
                  <a:srgbClr val="7030A0"/>
                </a:solidFill>
              </a:rPr>
              <a:t> </a:t>
            </a:r>
            <a:r>
              <a:rPr lang="en-IN" sz="1300" dirty="0"/>
              <a:t>on your browser, backend runs on </a:t>
            </a:r>
            <a:r>
              <a:rPr lang="en-IN" sz="13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http://localhost:5500</a:t>
            </a:r>
            <a:r>
              <a:rPr lang="en-IN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994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E003F2E6-4421-3152-8AB4-94950CCC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4C4BB2-47D4-DBC6-6E78-548A3CE2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1D11E3-59F2-DB7E-BE5A-A4BD2BE00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A2683B-EF5A-CEF8-2E26-8AA334143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92E188-C7DE-CF32-5DEF-F8F483330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713BA0-5768-C5C4-40A3-F7FB26BE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790AEA-BD94-9ACE-2619-2D757B727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60911-3CC0-E6E9-2BF1-A0D1668DB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BF55DB-4689-6E9D-F5ED-FD68EE659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D23120-0155-28D5-D6DC-6E561116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3B9F41-E0A2-BA25-F08F-6AF0FADC6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A91A20-3457-2366-8306-1FEADD9A1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14A48E6-78EC-5113-E88E-0758D98EC3C3}"/>
              </a:ext>
            </a:extLst>
          </p:cNvPr>
          <p:cNvSpPr txBox="1"/>
          <p:nvPr/>
        </p:nvSpPr>
        <p:spPr>
          <a:xfrm>
            <a:off x="576940" y="318532"/>
            <a:ext cx="10916264" cy="14540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 Technical Overview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A1EEFA-1E91-5C72-8F5D-DA40EC721470}"/>
              </a:ext>
            </a:extLst>
          </p:cNvPr>
          <p:cNvSpPr txBox="1"/>
          <p:nvPr/>
        </p:nvSpPr>
        <p:spPr>
          <a:xfrm>
            <a:off x="4517529" y="1218586"/>
            <a:ext cx="291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</a:rPr>
              <a:t>Project Name: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 err="1">
                <a:solidFill>
                  <a:schemeClr val="tx2"/>
                </a:solidFill>
              </a:rPr>
              <a:t>StudyGenie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979D0E-6C11-18ED-D654-713528708A95}"/>
              </a:ext>
            </a:extLst>
          </p:cNvPr>
          <p:cNvSpPr txBox="1"/>
          <p:nvPr/>
        </p:nvSpPr>
        <p:spPr>
          <a:xfrm>
            <a:off x="576940" y="1924001"/>
            <a:ext cx="5397207" cy="21411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Frontend Technologies: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React.js with Vite (fast build system)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Tailwind CSS (for styling and responsive layout)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React Router (for navigation)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Axios (Promise-based HTTP client for making API requests to the backend)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BE4315-9275-0F61-3B1F-F7057DED3E00}"/>
              </a:ext>
            </a:extLst>
          </p:cNvPr>
          <p:cNvSpPr txBox="1"/>
          <p:nvPr/>
        </p:nvSpPr>
        <p:spPr>
          <a:xfrm>
            <a:off x="576940" y="4118698"/>
            <a:ext cx="5397207" cy="14881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tx2"/>
                </a:solidFill>
              </a:rPr>
              <a:t> Development Tools: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GitHub for version control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Visual Studio Code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</a:rPr>
              <a:t>Nodemon</a:t>
            </a:r>
            <a:r>
              <a:rPr lang="en-US" sz="1600" dirty="0">
                <a:solidFill>
                  <a:schemeClr val="tx2"/>
                </a:solidFill>
              </a:rPr>
              <a:t> for automatically restarting the server after every update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A0DA0D-B1D3-66BB-A9BF-521D5715F535}"/>
              </a:ext>
            </a:extLst>
          </p:cNvPr>
          <p:cNvSpPr txBox="1"/>
          <p:nvPr/>
        </p:nvSpPr>
        <p:spPr>
          <a:xfrm>
            <a:off x="6095847" y="1932314"/>
            <a:ext cx="5397207" cy="25989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 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2"/>
                </a:solidFill>
              </a:rPr>
              <a:t>Backend Technologies: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Express.js – Web framework for Node.js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Mongoose – MongoDB object modeling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CORS – For handling cross-origin requests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bcrypt.js – For hashing passwords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Axios – API request to </a:t>
            </a:r>
            <a:r>
              <a:rPr lang="en-US" sz="1600" dirty="0" err="1"/>
              <a:t>OpenRouter</a:t>
            </a:r>
            <a:endParaRPr lang="en-US" sz="1600" dirty="0"/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MongoDB – NoSQL database for storing users, collections, sections, and flashcards.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3100E0-C5B9-E076-0291-02DDE6743A27}"/>
              </a:ext>
            </a:extLst>
          </p:cNvPr>
          <p:cNvSpPr txBox="1"/>
          <p:nvPr/>
        </p:nvSpPr>
        <p:spPr>
          <a:xfrm>
            <a:off x="6095847" y="4682671"/>
            <a:ext cx="5397207" cy="9241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tx2"/>
                </a:solidFill>
              </a:rPr>
              <a:t>AI Integration:</a:t>
            </a:r>
            <a:endParaRPr lang="en-US" sz="1600" dirty="0">
              <a:solidFill>
                <a:schemeClr val="tx2"/>
              </a:solidFill>
            </a:endParaRP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Chat interface powered by </a:t>
            </a:r>
            <a:r>
              <a:rPr lang="en-US" sz="1600" dirty="0" err="1">
                <a:solidFill>
                  <a:schemeClr val="tx2"/>
                </a:solidFill>
              </a:rPr>
              <a:t>OpenRouter</a:t>
            </a:r>
            <a:r>
              <a:rPr lang="en-US" sz="1600" dirty="0">
                <a:solidFill>
                  <a:schemeClr val="tx2"/>
                </a:solidFill>
              </a:rPr>
              <a:t> API (acts as AI chatbot)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E6985-E52A-A5FE-D0C0-135213E520F5}"/>
              </a:ext>
            </a:extLst>
          </p:cNvPr>
          <p:cNvSpPr txBox="1"/>
          <p:nvPr/>
        </p:nvSpPr>
        <p:spPr>
          <a:xfrm>
            <a:off x="576940" y="5758232"/>
            <a:ext cx="1091611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The Frontend tech stack remains unchanged from Phase 1. However, the backend technologies—missed in the Phase 1 submission—have now been included. Postman API usage has been removed, as the backend can be tested directly through its endpoints from the frontend interface.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034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56B1-DA8A-8AD5-8041-59C674C9E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D428A33-F06D-CB03-3B92-C7195BDCE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E8E26-22AB-A117-46EC-77140D9C4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57FFC-5941-BDA0-143B-91E79C7C7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39225B3-0CAA-ADB6-450B-80AA4F7D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73EDF88-825A-A4E7-B70F-5BE8EE775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16BF4B-C05A-6740-3415-60D01CAA5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C576CD3-CD0B-4CBB-044B-73ABF566C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689230-07AC-0DD2-E2DF-1D570BCC0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6DEB901-1DE5-F15F-C8C7-2F2F1C9E2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924BAC-8D6F-C6AC-4BE6-8A004FDE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8130C-FC6B-4260-2556-8E4B69366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AC5290-A6E8-86B5-72F7-53881F9B2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EA6C748-FA78-28E1-ADD5-234ABC740E35}"/>
              </a:ext>
            </a:extLst>
          </p:cNvPr>
          <p:cNvSpPr txBox="1"/>
          <p:nvPr/>
        </p:nvSpPr>
        <p:spPr>
          <a:xfrm>
            <a:off x="454941" y="237895"/>
            <a:ext cx="11038112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MERN Stack Architectural Overview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178E2E-9C8B-5380-5C02-000B96414BD7}"/>
              </a:ext>
            </a:extLst>
          </p:cNvPr>
          <p:cNvSpPr txBox="1"/>
          <p:nvPr/>
        </p:nvSpPr>
        <p:spPr>
          <a:xfrm>
            <a:off x="454791" y="1902191"/>
            <a:ext cx="5628278" cy="4717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Client Layer: The Frontend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The Client Layer is the user's direct interface with </a:t>
            </a:r>
            <a:r>
              <a:rPr lang="en-US" sz="1600" dirty="0" err="1">
                <a:solidFill>
                  <a:schemeClr val="tx2"/>
                </a:solidFill>
              </a:rPr>
              <a:t>StudyGenie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React.js: </a:t>
            </a:r>
            <a:r>
              <a:rPr lang="en-US" sz="1600" dirty="0">
                <a:solidFill>
                  <a:schemeClr val="tx2"/>
                </a:solidFill>
              </a:rPr>
              <a:t>Powers dynamic, component-based Uls for pages like Home, Auth, Profile, Collections, and the interactive Tutor.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Tailwind CSS</a:t>
            </a:r>
            <a:r>
              <a:rPr lang="en-US" sz="1600" dirty="0">
                <a:solidFill>
                  <a:schemeClr val="tx2"/>
                </a:solidFill>
              </a:rPr>
              <a:t>: Implements responsive, dark-themed styling (predominantly violet, yellow and gray) to provide a consistent and aesthetically pleasing design across various devices.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React Router: </a:t>
            </a:r>
            <a:r>
              <a:rPr lang="en-US" sz="1600" dirty="0">
                <a:solidFill>
                  <a:schemeClr val="tx2"/>
                </a:solidFill>
              </a:rPr>
              <a:t>Manages client-side navigation, enabling smooth transitions between different application routes such as /login, /profile, /collections, /bookmarks, and /tutor.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Axios: </a:t>
            </a:r>
            <a:r>
              <a:rPr lang="en-US" sz="1600" dirty="0">
                <a:solidFill>
                  <a:schemeClr val="tx2"/>
                </a:solidFill>
              </a:rPr>
              <a:t>Facilitates asynchronous HTTP requests to the backend APIs, handling all data operations and AI queries.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54302-6991-E855-3DFF-89704024F888}"/>
              </a:ext>
            </a:extLst>
          </p:cNvPr>
          <p:cNvSpPr txBox="1"/>
          <p:nvPr/>
        </p:nvSpPr>
        <p:spPr>
          <a:xfrm>
            <a:off x="6095847" y="1902192"/>
            <a:ext cx="5641362" cy="47179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Server Layer: The Backend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Express.js: </a:t>
            </a:r>
            <a:r>
              <a:rPr lang="en-US" sz="1600" dirty="0">
                <a:solidFill>
                  <a:schemeClr val="tx2"/>
                </a:solidFill>
              </a:rPr>
              <a:t>Functions as the robust web application framework, handling API routing and request processing. It acts as the Controller in MVC pattern, directing traffic and logic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Mongoose: </a:t>
            </a:r>
            <a:r>
              <a:rPr lang="en-US" sz="1600" dirty="0">
                <a:solidFill>
                  <a:schemeClr val="tx2"/>
                </a:solidFill>
              </a:rPr>
              <a:t>provides a schema-based solution for modeling application data, enabling seamless interaction with MongoDB for users, collections, sections, and flashcards.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2"/>
                </a:solidFill>
              </a:rPr>
              <a:t>Middlewares</a:t>
            </a:r>
            <a:r>
              <a:rPr lang="en-US" sz="1600" b="1" dirty="0">
                <a:solidFill>
                  <a:schemeClr val="tx2"/>
                </a:solidFill>
              </a:rPr>
              <a:t>: </a:t>
            </a:r>
            <a:r>
              <a:rPr lang="en-US" sz="1600" dirty="0">
                <a:solidFill>
                  <a:schemeClr val="tx2"/>
                </a:solidFill>
              </a:rPr>
              <a:t>Essential for cross-cutting concerns, including </a:t>
            </a:r>
            <a:r>
              <a:rPr lang="en-US" sz="1600" b="1" dirty="0">
                <a:solidFill>
                  <a:schemeClr val="tx2"/>
                </a:solidFill>
              </a:rPr>
              <a:t>CORS</a:t>
            </a:r>
            <a:r>
              <a:rPr lang="en-US" sz="1600" dirty="0">
                <a:solidFill>
                  <a:schemeClr val="tx2"/>
                </a:solidFill>
              </a:rPr>
              <a:t> for managing cross-origin requests and </a:t>
            </a:r>
            <a:r>
              <a:rPr lang="en-US" sz="1600" b="1" dirty="0">
                <a:solidFill>
                  <a:schemeClr val="tx2"/>
                </a:solidFill>
              </a:rPr>
              <a:t>bcrypt.js </a:t>
            </a:r>
            <a:r>
              <a:rPr lang="en-US" sz="1600" dirty="0">
                <a:solidFill>
                  <a:schemeClr val="tx2"/>
                </a:solidFill>
              </a:rPr>
              <a:t>for securely hashing passwords in authentication routes, ensuring data integrity and security.</a:t>
            </a:r>
          </a:p>
          <a:p>
            <a:pPr marL="171450" indent="-1714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Axios: </a:t>
            </a:r>
            <a:r>
              <a:rPr lang="en-US" sz="1600" dirty="0">
                <a:solidFill>
                  <a:schemeClr val="tx2"/>
                </a:solidFill>
              </a:rPr>
              <a:t>Facilitates asynchronous HTTP requests to the </a:t>
            </a:r>
            <a:r>
              <a:rPr lang="en-US" sz="1600" dirty="0" err="1">
                <a:solidFill>
                  <a:schemeClr val="tx2"/>
                </a:solidFill>
              </a:rPr>
              <a:t>OpenRouter</a:t>
            </a:r>
            <a:r>
              <a:rPr lang="en-US" sz="1600" dirty="0">
                <a:solidFill>
                  <a:schemeClr val="tx2"/>
                </a:solidFill>
              </a:rPr>
              <a:t> API.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55BCCE24-F207-701B-29B1-FE9F26D4D9FA}"/>
              </a:ext>
            </a:extLst>
          </p:cNvPr>
          <p:cNvSpPr/>
          <p:nvPr/>
        </p:nvSpPr>
        <p:spPr>
          <a:xfrm>
            <a:off x="454791" y="1346467"/>
            <a:ext cx="10869018" cy="37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 err="1">
                <a:latin typeface="Fira Sans" pitchFamily="34" charset="0"/>
                <a:ea typeface="Fira Sans" pitchFamily="34" charset="-122"/>
                <a:cs typeface="Fira Sans" pitchFamily="34" charset="-120"/>
              </a:rPr>
              <a:t>StudyGenie's</a:t>
            </a:r>
            <a:r>
              <a:rPr lang="en-US" sz="1400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 architecture uses the MERN stack for performance, scalability, and maintainability. Each layer—React-based UI, Express.js server, and MongoDB data management—ensures a seamless, dynamic user experience with robust API integrations.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046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EA51-E3FC-D28B-6044-18CEABCC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EE18E54-D8CF-9314-028A-CA2CC11C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1C6CA-FDF2-90A2-AD4E-89E2D62E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815FE4-C9C1-685A-734F-7FBCD2D74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5392EE-C2C1-E3EB-DB75-94E7A3908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BDDF02-FA9A-15A4-1261-2A6F8D0EA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FE0D1D9-AF33-851D-C5AF-93053AFE2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A2F45B-9A42-9190-1A23-DBCD7AA80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C4914F-D6E6-A645-7D4F-2EA61D7EC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383022-3C38-F850-405D-F4378A415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6CA87F-FFB8-2F2B-2F58-31346172B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A2D52D-6C2E-D08A-63F7-BF668804C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D78068-6C4C-E0E5-3743-FE1458A1E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84A1204-F4D8-FCF4-BF98-EAB447ED939D}"/>
              </a:ext>
            </a:extLst>
          </p:cNvPr>
          <p:cNvSpPr txBox="1"/>
          <p:nvPr/>
        </p:nvSpPr>
        <p:spPr>
          <a:xfrm>
            <a:off x="454941" y="380363"/>
            <a:ext cx="11038112" cy="11905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numCol="1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Backend API Endpoints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4280E-E65F-223A-C0B7-91AC8E2DE829}"/>
              </a:ext>
            </a:extLst>
          </p:cNvPr>
          <p:cNvSpPr txBox="1"/>
          <p:nvPr/>
        </p:nvSpPr>
        <p:spPr>
          <a:xfrm>
            <a:off x="454941" y="2616864"/>
            <a:ext cx="11038112" cy="33694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1440" tIns="45720" rIns="91440" bIns="45720" numCol="1" spcCol="36000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api</a:t>
            </a:r>
            <a:r>
              <a:rPr lang="en-US" b="1" dirty="0">
                <a:solidFill>
                  <a:schemeClr val="tx2"/>
                </a:solidFill>
              </a:rPr>
              <a:t>/auth: </a:t>
            </a:r>
            <a:r>
              <a:rPr lang="en-US" sz="1600" dirty="0">
                <a:solidFill>
                  <a:schemeClr val="tx2"/>
                </a:solidFill>
              </a:rPr>
              <a:t>Handles user authentication with dedicated routes for signup and login, managed by </a:t>
            </a:r>
            <a:r>
              <a:rPr lang="en-US" sz="1600" b="1" dirty="0">
                <a:solidFill>
                  <a:schemeClr val="tx2"/>
                </a:solidFill>
              </a:rPr>
              <a:t>authService.js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api</a:t>
            </a:r>
            <a:r>
              <a:rPr lang="en-US" b="1" dirty="0">
                <a:solidFill>
                  <a:schemeClr val="tx2"/>
                </a:solidFill>
              </a:rPr>
              <a:t>/collections: </a:t>
            </a:r>
            <a:r>
              <a:rPr lang="en-US" sz="1600" dirty="0">
                <a:solidFill>
                  <a:schemeClr val="tx2"/>
                </a:solidFill>
              </a:rPr>
              <a:t>Facilitates the full lifecycle of flashcard collections and sections, including creation, renaming, and deletion via </a:t>
            </a:r>
            <a:r>
              <a:rPr lang="en-US" sz="1600" b="1" dirty="0">
                <a:solidFill>
                  <a:schemeClr val="tx2"/>
                </a:solidFill>
              </a:rPr>
              <a:t>collectionService.js.</a:t>
            </a:r>
            <a:endParaRPr lang="en-US" sz="16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api</a:t>
            </a:r>
            <a:r>
              <a:rPr lang="en-US" b="1" dirty="0">
                <a:solidFill>
                  <a:schemeClr val="tx2"/>
                </a:solidFill>
              </a:rPr>
              <a:t>/sections: </a:t>
            </a:r>
            <a:r>
              <a:rPr lang="en-US" sz="1600" dirty="0">
                <a:solidFill>
                  <a:schemeClr val="tx2"/>
                </a:solidFill>
              </a:rPr>
              <a:t>Supports the dynamic creation and editing of educational sections </a:t>
            </a:r>
            <a:r>
              <a:rPr lang="en-US" sz="1600" b="1" dirty="0">
                <a:solidFill>
                  <a:schemeClr val="tx2"/>
                </a:solidFill>
              </a:rPr>
              <a:t>(sectionservice.js).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api</a:t>
            </a:r>
            <a:r>
              <a:rPr lang="en-US" b="1" dirty="0">
                <a:solidFill>
                  <a:schemeClr val="tx2"/>
                </a:solidFill>
              </a:rPr>
              <a:t>/flashcards: </a:t>
            </a:r>
            <a:r>
              <a:rPr lang="en-US" sz="1600" dirty="0">
                <a:solidFill>
                  <a:schemeClr val="tx2"/>
                </a:solidFill>
              </a:rPr>
              <a:t>Manages flashcard creation and bookmark toggling crucial for personalized learning </a:t>
            </a:r>
            <a:r>
              <a:rPr lang="en-US" sz="1600" b="1" dirty="0">
                <a:solidFill>
                  <a:schemeClr val="tx2"/>
                </a:solidFill>
              </a:rPr>
              <a:t>(flashcardService.js).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api</a:t>
            </a:r>
            <a:r>
              <a:rPr lang="en-US" b="1" dirty="0">
                <a:solidFill>
                  <a:schemeClr val="tx2"/>
                </a:solidFill>
              </a:rPr>
              <a:t>/ai/chat</a:t>
            </a:r>
            <a:r>
              <a:rPr lang="en-US" sz="1600" dirty="0">
                <a:solidFill>
                  <a:schemeClr val="tx2"/>
                </a:solidFill>
              </a:rPr>
              <a:t>: Serves as the gateway for processing Al tutor queries, leveraging the </a:t>
            </a:r>
            <a:r>
              <a:rPr lang="en-US" sz="1600" dirty="0" err="1">
                <a:solidFill>
                  <a:schemeClr val="tx2"/>
                </a:solidFill>
              </a:rPr>
              <a:t>OpenRouter</a:t>
            </a:r>
            <a:r>
              <a:rPr lang="en-US" sz="1600" dirty="0">
                <a:solidFill>
                  <a:schemeClr val="tx2"/>
                </a:solidFill>
              </a:rPr>
              <a:t> API (</a:t>
            </a:r>
            <a:r>
              <a:rPr lang="en-US" sz="1600" b="1" dirty="0">
                <a:solidFill>
                  <a:schemeClr val="tx2"/>
                </a:solidFill>
              </a:rPr>
              <a:t>aiRoutes.js</a:t>
            </a:r>
            <a:r>
              <a:rPr lang="en-US" sz="1600" dirty="0">
                <a:solidFill>
                  <a:schemeClr val="tx2"/>
                </a:solidFill>
              </a:rPr>
              <a:t>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AE47D-1A1B-12A9-15A2-A73A01F1CE2A}"/>
              </a:ext>
            </a:extLst>
          </p:cNvPr>
          <p:cNvSpPr txBox="1"/>
          <p:nvPr/>
        </p:nvSpPr>
        <p:spPr>
          <a:xfrm>
            <a:off x="454941" y="1770714"/>
            <a:ext cx="1100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StudyGenie's</a:t>
            </a:r>
            <a:r>
              <a:rPr lang="en-US" sz="1800" dirty="0">
                <a:solidFill>
                  <a:schemeClr val="tx2"/>
                </a:solidFill>
              </a:rPr>
              <a:t> API Endpoints define the structured communication between the frontend and backend, enabling various functionalities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03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17E2-82EA-B2E6-8B66-6E3D4C66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808A02AD-9640-FAD2-A40B-43A9AEAE3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468D1-7F61-B8DB-9E02-B4C1A55ED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C7E2CB-589C-ED95-46B4-B34E5E0B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9288D15-269C-28AC-5911-07F86715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A7558F-782A-FF4E-39F0-3DE1BBCF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97BE9B-733D-4281-5B61-B1026FD0E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EBB8497-920E-82CE-FCFC-95CA70C8D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41CB73-DC35-4BF7-01DA-07D293113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68BC98-8411-5F68-26E2-09BA809BB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5F34E-2732-B7CB-FB69-8DFA9C96B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A70C7A-28F8-3D9C-7400-D4D50D3B0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CB1E62E-B1BA-D0F7-D88C-B9067043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2B02C8-0E2F-5013-EF39-967253358B1A}"/>
              </a:ext>
            </a:extLst>
          </p:cNvPr>
          <p:cNvSpPr txBox="1"/>
          <p:nvPr/>
        </p:nvSpPr>
        <p:spPr>
          <a:xfrm>
            <a:off x="576943" y="802955"/>
            <a:ext cx="11151360" cy="14540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6071D-5CF9-6BEF-EF35-15E603AE88ED}"/>
              </a:ext>
            </a:extLst>
          </p:cNvPr>
          <p:cNvSpPr txBox="1"/>
          <p:nvPr/>
        </p:nvSpPr>
        <p:spPr>
          <a:xfrm>
            <a:off x="569716" y="2513205"/>
            <a:ext cx="4111141" cy="37343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endParaRPr lang="en-US" sz="1500" b="1" dirty="0"/>
          </a:p>
          <a:p>
            <a:pPr>
              <a:spcAft>
                <a:spcPts val="1200"/>
              </a:spcAft>
            </a:pPr>
            <a:r>
              <a:rPr lang="en-US" sz="1500" b="1" dirty="0"/>
              <a:t> User Functionality:</a:t>
            </a:r>
            <a:endParaRPr lang="en-US" sz="1500" dirty="0"/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Create and manage </a:t>
            </a:r>
            <a:r>
              <a:rPr lang="en-US" sz="1500" b="1" dirty="0"/>
              <a:t>collections</a:t>
            </a:r>
            <a:r>
              <a:rPr lang="en-US" sz="1500" dirty="0"/>
              <a:t>, </a:t>
            </a:r>
            <a:r>
              <a:rPr lang="en-US" sz="1500" b="1" dirty="0"/>
              <a:t>sections</a:t>
            </a:r>
            <a:r>
              <a:rPr lang="en-US" sz="1500" dirty="0"/>
              <a:t>, and </a:t>
            </a:r>
            <a:r>
              <a:rPr lang="en-US" sz="1500" b="1" dirty="0"/>
              <a:t>flashcards</a:t>
            </a:r>
            <a:endParaRPr lang="en-US" sz="1500" dirty="0"/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Bookmark important flashcards for easy access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Organize content hierarchically</a:t>
            </a:r>
            <a:br>
              <a:rPr lang="en-US" sz="1500" dirty="0"/>
            </a:br>
            <a:r>
              <a:rPr lang="en-US" sz="1500" dirty="0"/>
              <a:t>(Collection &gt; Section &gt; Flashcards)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Responsive design suitable for all screen sizes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 modal that allows users to view flashcards one at a time with </a:t>
            </a:r>
            <a:r>
              <a:rPr lang="en-US" sz="1500" b="1" dirty="0"/>
              <a:t>Next</a:t>
            </a:r>
            <a:r>
              <a:rPr lang="en-US" sz="1500" dirty="0"/>
              <a:t> and </a:t>
            </a:r>
            <a:r>
              <a:rPr lang="en-US" sz="1500" b="1" dirty="0"/>
              <a:t>Previous</a:t>
            </a:r>
            <a:r>
              <a:rPr lang="en-US" sz="1500" dirty="0"/>
              <a:t> navigation, enabling focused review without closing the popup.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A4ECA7-886B-B2DD-DBC0-1055E2E05C8E}"/>
              </a:ext>
            </a:extLst>
          </p:cNvPr>
          <p:cNvSpPr txBox="1"/>
          <p:nvPr/>
        </p:nvSpPr>
        <p:spPr>
          <a:xfrm>
            <a:off x="8789825" y="2512116"/>
            <a:ext cx="2938478" cy="37215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endParaRPr lang="en-US" sz="1500" b="1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500" b="1" dirty="0"/>
              <a:t> AI Support: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Integrated chat interface for academic Q&amp;A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Uses a language model via </a:t>
            </a:r>
            <a:r>
              <a:rPr lang="en-US" sz="1500" dirty="0" err="1"/>
              <a:t>OpenRouter</a:t>
            </a:r>
            <a:r>
              <a:rPr lang="en-US" sz="1500" dirty="0"/>
              <a:t> to support doubt-solving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Copy and send flashcard content into the chat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Chatlog is saved in the local storage and can be cleared by the user.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E3CDA-A376-A6FC-CB21-2946C43FF92B}"/>
              </a:ext>
            </a:extLst>
          </p:cNvPr>
          <p:cNvSpPr txBox="1"/>
          <p:nvPr/>
        </p:nvSpPr>
        <p:spPr>
          <a:xfrm>
            <a:off x="4751226" y="2512116"/>
            <a:ext cx="3968230" cy="28623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sz="15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sz="1500" b="1" dirty="0"/>
              <a:t>  User Experience Enhancements:</a:t>
            </a:r>
            <a:endParaRPr lang="en-US" sz="15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Simple, distraction-free UI with intuitive navigation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Color-coded sections and flashcards for visual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Collections and Sections can be shared by forwarding the </a:t>
            </a:r>
            <a:r>
              <a:rPr lang="en-US" sz="1500" dirty="0" err="1"/>
              <a:t>url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Users can give the sections custom background and text color</a:t>
            </a:r>
          </a:p>
          <a:p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3F0371-DB0B-81ED-668D-09F7CF4D5602}"/>
              </a:ext>
            </a:extLst>
          </p:cNvPr>
          <p:cNvSpPr txBox="1"/>
          <p:nvPr/>
        </p:nvSpPr>
        <p:spPr>
          <a:xfrm>
            <a:off x="4751227" y="5488396"/>
            <a:ext cx="3968229" cy="913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anchor="ctr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500" b="1" dirty="0"/>
              <a:t>  Security and Account Management:</a:t>
            </a:r>
            <a:endParaRPr lang="en-US" sz="1500" dirty="0"/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User registration and login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Personalized flashcard storage per user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77E7E-6E27-9C04-8A89-BBC5714DC9F6}"/>
              </a:ext>
            </a:extLst>
          </p:cNvPr>
          <p:cNvSpPr txBox="1"/>
          <p:nvPr/>
        </p:nvSpPr>
        <p:spPr>
          <a:xfrm>
            <a:off x="4639380" y="1715047"/>
            <a:ext cx="291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</a:rPr>
              <a:t>Project Name: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i="1" dirty="0" err="1">
                <a:solidFill>
                  <a:schemeClr val="tx2"/>
                </a:solidFill>
              </a:rPr>
              <a:t>StudyGenie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5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1E4A0B-9111-C9A1-28FD-687C6558AB3C}"/>
              </a:ext>
            </a:extLst>
          </p:cNvPr>
          <p:cNvSpPr/>
          <p:nvPr/>
        </p:nvSpPr>
        <p:spPr>
          <a:xfrm>
            <a:off x="10668000" y="6227093"/>
            <a:ext cx="1524000" cy="63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631924" y="327782"/>
            <a:ext cx="11102876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Authentication: Login &amp; Signup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682870"/>
            <a:ext cx="546407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module provides a secure and intuitive entry point for users. Whether on desktop or mobile, the responsive design ensures a consistent experience.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4749369"/>
            <a:ext cx="535521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easily </a:t>
            </a: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 new accounts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or </a:t>
            </a: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in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access their personalized flashcard content.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631924" y="5423957"/>
            <a:ext cx="535521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feedback messages, such as "</a:t>
            </a:r>
            <a:r>
              <a:rPr lang="en-US" sz="1417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Logged in successfully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", guide the user through the process.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631924" y="6096930"/>
            <a:ext cx="5355219" cy="260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usability on all devices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seamless access.</a:t>
            </a:r>
            <a:endParaRPr lang="en-US" sz="141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F9DBB-7A41-F587-B4B0-27847E55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15" b="5613"/>
          <a:stretch>
            <a:fillRect/>
          </a:stretch>
        </p:blipFill>
        <p:spPr>
          <a:xfrm>
            <a:off x="6306745" y="4299555"/>
            <a:ext cx="5617029" cy="2417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5CC9CB-794A-2ED7-986C-6189CD1CC23A}"/>
              </a:ext>
            </a:extLst>
          </p:cNvPr>
          <p:cNvSpPr txBox="1"/>
          <p:nvPr/>
        </p:nvSpPr>
        <p:spPr>
          <a:xfrm>
            <a:off x="6763944" y="397775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200" b="1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Home.jsx</a:t>
            </a:r>
            <a:r>
              <a:rPr lang="en-US" sz="12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 the landing page for the application</a:t>
            </a:r>
            <a:endParaRPr lang="en-IN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71989-0437-CBA9-91A8-4023913A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415" r="1992" b="3572"/>
          <a:stretch>
            <a:fillRect/>
          </a:stretch>
        </p:blipFill>
        <p:spPr>
          <a:xfrm>
            <a:off x="631924" y="1030537"/>
            <a:ext cx="5355219" cy="2410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2D2A7-FB3C-633B-0042-6878BF51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944" y="1030537"/>
            <a:ext cx="1348012" cy="2749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480B51-41C7-BA1F-500C-B453A4886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853" y="1011085"/>
            <a:ext cx="1348012" cy="2768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483481-5AC5-10FF-7736-8C556AF69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762" y="1013195"/>
            <a:ext cx="1348012" cy="27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6239" y="206632"/>
            <a:ext cx="10558590" cy="866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Learning: Profiles &amp; Collections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316239" y="3429000"/>
            <a:ext cx="747051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Profile.jsx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417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Collections.jsx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components empower users to manage their learning journey by creating and organizing flashcard collections.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316238" y="4140104"/>
            <a:ext cx="5779761" cy="56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</a:t>
            </a: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new collections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directly from their profile</a:t>
            </a:r>
            <a:b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page. They can also change their details.</a:t>
            </a:r>
            <a:endParaRPr lang="en-US" sz="1417" dirty="0"/>
          </a:p>
        </p:txBody>
      </p:sp>
      <p:sp>
        <p:nvSpPr>
          <p:cNvPr id="6" name="Text 3"/>
          <p:cNvSpPr/>
          <p:nvPr/>
        </p:nvSpPr>
        <p:spPr>
          <a:xfrm>
            <a:off x="316238" y="4857637"/>
            <a:ext cx="5779761" cy="84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responsive grid layout on the collections page displays all created collections, offering options to </a:t>
            </a:r>
            <a:r>
              <a:rPr lang="en-US" sz="1417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 or delete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them and adapts to all screen sizes.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316239" y="5851778"/>
            <a:ext cx="577976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feedback like "</a:t>
            </a:r>
            <a:r>
              <a:rPr lang="en-US" sz="1417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Collection created</a:t>
            </a: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 confirms user </a:t>
            </a:r>
            <a:b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17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actions.</a:t>
            </a:r>
            <a:endParaRPr lang="en-US" sz="141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58465A-86AF-29D8-889C-351C4795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92" b="1"/>
          <a:stretch>
            <a:fillRect/>
          </a:stretch>
        </p:blipFill>
        <p:spPr>
          <a:xfrm>
            <a:off x="6493383" y="929638"/>
            <a:ext cx="4936617" cy="2306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1F9682-349F-9BC8-17BC-CC06F66F16E1}"/>
              </a:ext>
            </a:extLst>
          </p:cNvPr>
          <p:cNvSpPr/>
          <p:nvPr/>
        </p:nvSpPr>
        <p:spPr>
          <a:xfrm>
            <a:off x="10668000" y="6227093"/>
            <a:ext cx="1524000" cy="63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785121-BAE7-3A72-C9EC-3BEDE90E2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987" y="3786585"/>
            <a:ext cx="1417013" cy="28738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A6E566-9946-A0B4-7A33-63076D47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124" y="3777538"/>
            <a:ext cx="1408451" cy="2864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D592A8-44E7-81B0-CBB3-DD1956F0E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371" y="3786585"/>
            <a:ext cx="1402508" cy="28647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E45F11-0B93-41F6-77B7-243C17D6A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8" y="929638"/>
            <a:ext cx="4936618" cy="23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3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2075</Words>
  <Application>Microsoft Office PowerPoint</Application>
  <PresentationFormat>Widescreen</PresentationFormat>
  <Paragraphs>193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Aptos Black</vt:lpstr>
      <vt:lpstr>Aptos Display</vt:lpstr>
      <vt:lpstr>Arial</vt:lpstr>
      <vt:lpstr>Barlow Bold</vt:lpstr>
      <vt:lpstr>Consolas</vt:lpstr>
      <vt:lpstr>Fira Sans</vt:lpstr>
      <vt:lpstr>Montserrat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 KANOJIYA</dc:creator>
  <cp:lastModifiedBy>KRISHNA KANOJIYA</cp:lastModifiedBy>
  <cp:revision>20</cp:revision>
  <cp:lastPrinted>2025-07-26T14:58:51Z</cp:lastPrinted>
  <dcterms:created xsi:type="dcterms:W3CDTF">2025-07-26T10:40:59Z</dcterms:created>
  <dcterms:modified xsi:type="dcterms:W3CDTF">2025-08-14T14:52:19Z</dcterms:modified>
</cp:coreProperties>
</file>